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369" r:id="rId2"/>
    <p:sldId id="370" r:id="rId3"/>
    <p:sldId id="405" r:id="rId4"/>
    <p:sldId id="371" r:id="rId5"/>
    <p:sldId id="372" r:id="rId6"/>
    <p:sldId id="373" r:id="rId7"/>
    <p:sldId id="374" r:id="rId8"/>
    <p:sldId id="375" r:id="rId9"/>
    <p:sldId id="376" r:id="rId10"/>
    <p:sldId id="377" r:id="rId11"/>
    <p:sldId id="382" r:id="rId12"/>
    <p:sldId id="381" r:id="rId13"/>
    <p:sldId id="379" r:id="rId14"/>
    <p:sldId id="380" r:id="rId15"/>
    <p:sldId id="378" r:id="rId16"/>
    <p:sldId id="361" r:id="rId17"/>
    <p:sldId id="383" r:id="rId18"/>
    <p:sldId id="385" r:id="rId19"/>
    <p:sldId id="386" r:id="rId20"/>
    <p:sldId id="403" r:id="rId21"/>
    <p:sldId id="404" r:id="rId22"/>
    <p:sldId id="406" r:id="rId23"/>
    <p:sldId id="388" r:id="rId24"/>
    <p:sldId id="390" r:id="rId25"/>
    <p:sldId id="391" r:id="rId26"/>
    <p:sldId id="393" r:id="rId27"/>
    <p:sldId id="394" r:id="rId28"/>
    <p:sldId id="398" r:id="rId29"/>
    <p:sldId id="395" r:id="rId30"/>
    <p:sldId id="396" r:id="rId31"/>
    <p:sldId id="392" r:id="rId32"/>
    <p:sldId id="260" r:id="rId33"/>
    <p:sldId id="400" r:id="rId34"/>
    <p:sldId id="40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C3F5"/>
    <a:srgbClr val="183D79"/>
    <a:srgbClr val="2A75A8"/>
    <a:srgbClr val="FFFFFF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55"/>
    <p:restoredTop sz="82532"/>
  </p:normalViewPr>
  <p:slideViewPr>
    <p:cSldViewPr snapToGrid="0" snapToObjects="1">
      <p:cViewPr varScale="1">
        <p:scale>
          <a:sx n="122" d="100"/>
          <a:sy n="122" d="100"/>
        </p:scale>
        <p:origin x="248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19A70-54C6-8041-B918-32A64F5D38CF}" type="datetimeFigureOut">
              <a:rPr lang="en-US" smtClean="0"/>
              <a:t>6/5/23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B94B5-9C8F-0545-B72E-7DE3D3799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63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24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451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067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32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4716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13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42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84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6490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4051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77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320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 Automation gets run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dirty="0"/>
            </a:br>
            <a:r>
              <a:rPr lang="en-US" dirty="0"/>
              <a:t>* New Feature Branch pushed / updated  &gt; Preview Environment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Code merged to Develop (our trunk) – Deploys to staging and runs automation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We update automation suite on Automation Test code Pull Request (only run spec files that change). Fast feedback loops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Overall we are confident in our releases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721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 Automation gets run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dirty="0"/>
            </a:br>
            <a:r>
              <a:rPr lang="en-US" dirty="0"/>
              <a:t>* New Feature Branch pushed / updated  &gt; Preview Environment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Code merged to Develop (our trunk) – Deploys to staging and runs automation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We update automation suite on Automation Test code Pull Request (only run spec files that change). Fast feedback loops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Overall we are confident in our releases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4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875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860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1457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614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055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466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323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10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72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191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Adding Sample Details here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3719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184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40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96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19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01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35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End to End = Dom to Database!!!! </a:t>
            </a:r>
          </a:p>
          <a:p>
            <a:r>
              <a:rPr lang="en-US" dirty="0"/>
              <a:t>Regression testing == to give us confidence in our releases.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B94B5-9C8F-0545-B72E-7DE3D3799B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44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AC6F0-96BB-904F-B663-F865E5694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B7E6-A3E6-F94B-A89A-141B52B789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CC471-2FDD-5548-8962-ECB85F95E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4ADE8-B924-7D4A-A993-FA3D3F61A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6C1BC-643A-4943-9E85-0A41FC8E5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93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24A0-CF75-0642-B1C6-DDB31F199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A4CC4-3395-3647-AB4E-86B5B8C0D6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7DAD5-7353-3F41-BE21-78597CBD7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FA00E-3F25-B24F-B082-84526F1C8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C3ABA-C370-AC4A-AEE8-D6D248CCD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3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855C4C-E545-444A-AA9D-C8A5CA0016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85A3B-DDE4-7F40-BEC6-C0CCD97B99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EC97-66F4-F242-9A7C-56538D9E1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7593D-F63A-E846-BA79-8B5AD30C4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EF9-48E5-9444-A197-74EE7DF4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80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915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793E1-5AF6-2D4F-96F0-A24E4A4A3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AB53A-EFAF-2D47-9E2F-30EA93D80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C6E53-BB9E-5E46-AE1F-5F7E17EE2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F4914-A282-A244-9720-CA1C9A03C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C94AC-2ADD-8945-A430-B4AC456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19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A145-9B78-8C47-94B5-7A32173A7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833AA-8AD0-8C4F-80BE-FE2386236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9AFEF-7FBF-DC43-9C7A-1C5B4494D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A4DC8-BA38-A746-8902-1FA68628A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4B5A9-D4AC-264C-9479-88C322338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78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A0A43-78F8-024E-98C8-969877108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F2C1C-4EA6-7D41-8BD7-85131D43B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20C4B6-8C7A-A549-BA19-AC9FBAC94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4930F-8BD4-F24E-AC07-D57AB4FBD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F3F99D-B8D0-A249-9414-CE31C6A95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51959-5990-C34C-93CA-FAEA7A388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32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9F647-7089-B242-AF0B-86CEE148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79B25-7C4C-6247-9038-03972B262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02EE8-5E72-D64D-9BFE-F82DD5535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2C45BE-55A1-FD41-8BAE-69F035D39C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2BC94-1BA6-D340-8FAB-1BC7548536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D1EBBD-73F9-E14C-84FA-0BD5BCCDD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8D91D1-046F-5C45-AA39-EAD0EFE4E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19129D-2CED-304C-AA23-C7DBA5DA9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54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73D2-C1EC-1F42-8B5C-59E21FA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28F041-1145-FD48-BAA3-D338350A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BDD190-6EE6-2940-8044-546CE0424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CB2E2-D0CC-AE4D-901E-1F98BCAC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56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D31283-2B33-244A-82AF-F60A66D1F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71059-8BFA-154B-95E0-488D72DE9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9208F7-E5B1-2A41-B2B3-8E00EDF1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6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2365C-B052-5243-A4C2-31B3E5C9F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ED97F-C7C7-2B41-98F0-9085A0918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B4F19-69DB-5740-9960-C7320D292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042F9-B329-D845-B7B1-1BFC2F23F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A5AA5-593F-E54E-9EE9-7BA5CE0B4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78B23-F76A-4940-9AE6-10EBB852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08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3BF3-F680-7142-BA70-EB5147741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951D0C-F019-0E49-8939-E685050C0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633DA-56AC-9E4E-83EE-4934FE1BD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53FD9-3A0E-B348-B597-C3534408D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0FA901-2F44-DE42-AF84-C80B956E6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7849F-7E40-F84A-83C6-55877C941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71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FABFC-494E-8C42-B468-7D41DB2F1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D5C65-064F-034E-8BC6-20BA3DC8B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6C9EC-6BE3-2049-90A3-760D1DF16E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673AB-6B64-FF4C-B98A-A8D6EF560C7C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CD901-E3F1-A241-B302-F0C753832B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C78DF-EA1B-6345-B6EC-CA3974329D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10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gif"/><Relationship Id="rId4" Type="http://schemas.openxmlformats.org/officeDocument/2006/relationships/hyperlink" Target="https://bmayhew.github.io/playwright-demo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65409" y="1061278"/>
            <a:ext cx="596518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End to End Automated Regression Testing with Playwright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pic>
        <p:nvPicPr>
          <p:cNvPr id="1026" name="Picture 2" descr="Playwright (@playwrightweb) / Twitter">
            <a:extLst>
              <a:ext uri="{FF2B5EF4-FFF2-40B4-BE49-F238E27FC236}">
                <a16:creationId xmlns:a16="http://schemas.microsoft.com/office/drawing/2014/main" id="{86F5D2FC-8C96-CE76-C873-74FC81F62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414" y="1292210"/>
            <a:ext cx="4246466" cy="424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675EE08-3486-F581-68CC-F1E9642974C4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598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6E2127-314A-6900-6D12-7039496B6958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5E3C3-78E2-E281-5D27-4F46E8180583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6" name="Google Shape;134;p5">
            <a:extLst>
              <a:ext uri="{FF2B5EF4-FFF2-40B4-BE49-F238E27FC236}">
                <a16:creationId xmlns:a16="http://schemas.microsoft.com/office/drawing/2014/main" id="{DACCD8A7-96A1-0158-55AA-8C929851E7D1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89CE7B-5C86-D204-8EFF-BB72DDCF6079}"/>
              </a:ext>
            </a:extLst>
          </p:cNvPr>
          <p:cNvSpPr/>
          <p:nvPr/>
        </p:nvSpPr>
        <p:spPr>
          <a:xfrm>
            <a:off x="601624" y="484808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pic>
        <p:nvPicPr>
          <p:cNvPr id="19" name="Google Shape;231;p27">
            <a:extLst>
              <a:ext uri="{FF2B5EF4-FFF2-40B4-BE49-F238E27FC236}">
                <a16:creationId xmlns:a16="http://schemas.microsoft.com/office/drawing/2014/main" id="{7E6A32B5-E816-8F79-867C-732307D9C314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1594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6E2127-314A-6900-6D12-7039496B6958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5E3C3-78E2-E281-5D27-4F46E8180583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6" name="Google Shape;134;p5">
            <a:extLst>
              <a:ext uri="{FF2B5EF4-FFF2-40B4-BE49-F238E27FC236}">
                <a16:creationId xmlns:a16="http://schemas.microsoft.com/office/drawing/2014/main" id="{DACCD8A7-96A1-0158-55AA-8C929851E7D1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89CE7B-5C86-D204-8EFF-BB72DDCF6079}"/>
              </a:ext>
            </a:extLst>
          </p:cNvPr>
          <p:cNvSpPr/>
          <p:nvPr/>
        </p:nvSpPr>
        <p:spPr>
          <a:xfrm>
            <a:off x="601624" y="484808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CC8FF7-2CC1-AACD-AB6C-E93C395FB5B5}"/>
              </a:ext>
            </a:extLst>
          </p:cNvPr>
          <p:cNvSpPr/>
          <p:nvPr/>
        </p:nvSpPr>
        <p:spPr>
          <a:xfrm>
            <a:off x="601624" y="5248198"/>
            <a:ext cx="58967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BUT you can automate boring checks (test cases)</a:t>
            </a:r>
          </a:p>
        </p:txBody>
      </p:sp>
      <p:pic>
        <p:nvPicPr>
          <p:cNvPr id="19" name="Google Shape;231;p27">
            <a:extLst>
              <a:ext uri="{FF2B5EF4-FFF2-40B4-BE49-F238E27FC236}">
                <a16:creationId xmlns:a16="http://schemas.microsoft.com/office/drawing/2014/main" id="{7E6A32B5-E816-8F79-867C-732307D9C314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3933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164113-446E-24EC-EC35-027977DA2578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0C3A4-3954-528C-83D1-28FD0AB5EC2C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6" name="Google Shape;134;p5">
            <a:extLst>
              <a:ext uri="{FF2B5EF4-FFF2-40B4-BE49-F238E27FC236}">
                <a16:creationId xmlns:a16="http://schemas.microsoft.com/office/drawing/2014/main" id="{966632FA-854F-198D-6C50-BE97D213A569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DC8032-2643-C58B-85FF-77A465158641}"/>
              </a:ext>
            </a:extLst>
          </p:cNvPr>
          <p:cNvSpPr/>
          <p:nvPr/>
        </p:nvSpPr>
        <p:spPr>
          <a:xfrm>
            <a:off x="601624" y="484808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D6143C-0BBB-B560-6A25-E19CDF75E807}"/>
              </a:ext>
            </a:extLst>
          </p:cNvPr>
          <p:cNvSpPr/>
          <p:nvPr/>
        </p:nvSpPr>
        <p:spPr>
          <a:xfrm>
            <a:off x="601624" y="5248198"/>
            <a:ext cx="58967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BUT you can automate boring checks (test cases)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4423A-E4BC-5C7A-99F5-9C97C39FA1D3}"/>
              </a:ext>
            </a:extLst>
          </p:cNvPr>
          <p:cNvSpPr/>
          <p:nvPr/>
        </p:nvSpPr>
        <p:spPr>
          <a:xfrm>
            <a:off x="601624" y="564830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Big fan of using automation in testing – frees me up to apply critical thinking to the system/changes</a:t>
            </a:r>
          </a:p>
        </p:txBody>
      </p:sp>
      <p:pic>
        <p:nvPicPr>
          <p:cNvPr id="11" name="Google Shape;231;p27">
            <a:extLst>
              <a:ext uri="{FF2B5EF4-FFF2-40B4-BE49-F238E27FC236}">
                <a16:creationId xmlns:a16="http://schemas.microsoft.com/office/drawing/2014/main" id="{314FAEF3-B236-F9B3-5E91-96A8C82E8CAF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7775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2" descr="Remember New Kids On The Block? This Is What They're Up To Now!">
            <a:extLst>
              <a:ext uri="{FF2B5EF4-FFF2-40B4-BE49-F238E27FC236}">
                <a16:creationId xmlns:a16="http://schemas.microsoft.com/office/drawing/2014/main" id="{739E3BAB-A49B-C52C-A25B-B53DEC643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4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65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56" y="1529884"/>
            <a:ext cx="7098719" cy="489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4E9447-0C7B-A820-8A25-C240792E30C7}"/>
              </a:ext>
            </a:extLst>
          </p:cNvPr>
          <p:cNvSpPr/>
          <p:nvPr/>
        </p:nvSpPr>
        <p:spPr>
          <a:xfrm>
            <a:off x="7627776" y="452881"/>
            <a:ext cx="3584510" cy="5975120"/>
          </a:xfrm>
          <a:prstGeom prst="rect">
            <a:avLst/>
          </a:prstGeom>
          <a:gradFill>
            <a:gsLst>
              <a:gs pos="0">
                <a:srgbClr val="2D4068"/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014D242-7030-3EC3-3AFF-C29F6290D5E3}"/>
              </a:ext>
            </a:extLst>
          </p:cNvPr>
          <p:cNvGrpSpPr/>
          <p:nvPr/>
        </p:nvGrpSpPr>
        <p:grpSpPr>
          <a:xfrm>
            <a:off x="7812831" y="654263"/>
            <a:ext cx="3584511" cy="883778"/>
            <a:chOff x="7812831" y="598453"/>
            <a:chExt cx="3584511" cy="88377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3C13B91-70A0-A031-979B-79E7B6D04ADB}"/>
                </a:ext>
              </a:extLst>
            </p:cNvPr>
            <p:cNvSpPr txBox="1"/>
            <p:nvPr/>
          </p:nvSpPr>
          <p:spPr>
            <a:xfrm>
              <a:off x="7812832" y="1143677"/>
              <a:ext cx="33774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Overview of Playwright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24F896-E979-D817-11D2-C86519379AB3}"/>
                </a:ext>
              </a:extLst>
            </p:cNvPr>
            <p:cNvSpPr txBox="1"/>
            <p:nvPr/>
          </p:nvSpPr>
          <p:spPr>
            <a:xfrm>
              <a:off x="7812831" y="598453"/>
              <a:ext cx="358451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01 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What is Playwright?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78DF4E8-A5DA-EBE6-7B1B-808C39BD7079}"/>
              </a:ext>
            </a:extLst>
          </p:cNvPr>
          <p:cNvGrpSpPr/>
          <p:nvPr/>
        </p:nvGrpSpPr>
        <p:grpSpPr>
          <a:xfrm>
            <a:off x="7812830" y="1849167"/>
            <a:ext cx="3584510" cy="1376221"/>
            <a:chOff x="7812831" y="621603"/>
            <a:chExt cx="3584510" cy="137622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2432724-9E81-0DCB-7A59-CD24DEA8E14D}"/>
                </a:ext>
              </a:extLst>
            </p:cNvPr>
            <p:cNvSpPr txBox="1"/>
            <p:nvPr/>
          </p:nvSpPr>
          <p:spPr>
            <a:xfrm>
              <a:off x="7812831" y="1166827"/>
              <a:ext cx="35845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Where we leverage Playwright </a:t>
              </a:r>
            </a:p>
            <a:p>
              <a:pPr lvl="0"/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in our CI pipelines</a:t>
              </a:r>
            </a:p>
            <a:p>
              <a:pPr lvl="0"/>
              <a:endParaRPr lang="en-US" sz="1600" dirty="0">
                <a:solidFill>
                  <a:schemeClr val="bg1"/>
                </a:solidFill>
                <a:latin typeface="Flexo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ABEA4E5-1AA2-D4E4-7201-B19BBB976E83}"/>
                </a:ext>
              </a:extLst>
            </p:cNvPr>
            <p:cNvSpPr txBox="1"/>
            <p:nvPr/>
          </p:nvSpPr>
          <p:spPr>
            <a:xfrm>
              <a:off x="7812831" y="621603"/>
              <a:ext cx="337744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02 </a:t>
              </a:r>
              <a:r>
                <a:rPr lang="en-US" sz="2000" b="1" dirty="0" err="1">
                  <a:solidFill>
                    <a:schemeClr val="bg1"/>
                  </a:solidFill>
                  <a:latin typeface="Flexo" pitchFamily="2" charset="0"/>
                </a:rPr>
                <a:t>Tilled’s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 CI/CD Pipeline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610827A-F603-42A0-F594-CE1BA9407446}"/>
              </a:ext>
            </a:extLst>
          </p:cNvPr>
          <p:cNvGrpSpPr/>
          <p:nvPr/>
        </p:nvGrpSpPr>
        <p:grpSpPr>
          <a:xfrm>
            <a:off x="7812830" y="3393627"/>
            <a:ext cx="3377443" cy="1376221"/>
            <a:chOff x="7812832" y="598453"/>
            <a:chExt cx="2801409" cy="137622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C7DD629-CD70-17DD-2398-3D424FAE4108}"/>
                </a:ext>
              </a:extLst>
            </p:cNvPr>
            <p:cNvSpPr txBox="1"/>
            <p:nvPr/>
          </p:nvSpPr>
          <p:spPr>
            <a:xfrm>
              <a:off x="7812832" y="1143677"/>
              <a:ext cx="26571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Videos, Retries, Reporters, Workers, VS Code Extension, Developer Docs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ECA1327-BB4B-C93C-C14E-EA24BF323887}"/>
                </a:ext>
              </a:extLst>
            </p:cNvPr>
            <p:cNvSpPr txBox="1"/>
            <p:nvPr/>
          </p:nvSpPr>
          <p:spPr>
            <a:xfrm>
              <a:off x="7812832" y="598453"/>
              <a:ext cx="280140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03 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IMO: Top 6 Features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A4957ED-43BE-B904-97D6-3A01C2CD87EF}"/>
              </a:ext>
            </a:extLst>
          </p:cNvPr>
          <p:cNvGrpSpPr/>
          <p:nvPr/>
        </p:nvGrpSpPr>
        <p:grpSpPr>
          <a:xfrm>
            <a:off x="7812830" y="5051779"/>
            <a:ext cx="3584510" cy="1376221"/>
            <a:chOff x="7812832" y="598453"/>
            <a:chExt cx="3203510" cy="137622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5154DE8-2592-CA90-B46F-A4E6AB2F5A54}"/>
                </a:ext>
              </a:extLst>
            </p:cNvPr>
            <p:cNvSpPr txBox="1"/>
            <p:nvPr/>
          </p:nvSpPr>
          <p:spPr>
            <a:xfrm>
              <a:off x="7812832" y="1143677"/>
              <a:ext cx="30184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UI - Login spec</a:t>
              </a:r>
              <a:b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API – Delete Account</a:t>
              </a:r>
            </a:p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Best Practices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301E69A-D533-F2A2-44FA-FF6A2E82255D}"/>
                </a:ext>
              </a:extLst>
            </p:cNvPr>
            <p:cNvSpPr txBox="1"/>
            <p:nvPr/>
          </p:nvSpPr>
          <p:spPr>
            <a:xfrm>
              <a:off x="7812832" y="598453"/>
              <a:ext cx="32035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04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Overview of a Test  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5A5B786-2E44-A7F9-7AED-B7F2DC26C0A5}"/>
              </a:ext>
            </a:extLst>
          </p:cNvPr>
          <p:cNvSpPr txBox="1"/>
          <p:nvPr/>
        </p:nvSpPr>
        <p:spPr>
          <a:xfrm>
            <a:off x="1157198" y="625491"/>
            <a:ext cx="5750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Agenda</a:t>
            </a:r>
            <a:endParaRPr lang="en-US" sz="2200" b="1" dirty="0">
              <a:solidFill>
                <a:srgbClr val="3FC3F5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864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Google Shape;289;p33">
            <a:extLst>
              <a:ext uri="{FF2B5EF4-FFF2-40B4-BE49-F238E27FC236}">
                <a16:creationId xmlns:a16="http://schemas.microsoft.com/office/drawing/2014/main" id="{4EB352BB-83C8-CAC3-C472-CACD725C8B6F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B1D863-B95B-B65D-669A-40C8F39F9D17}"/>
              </a:ext>
            </a:extLst>
          </p:cNvPr>
          <p:cNvSpPr txBox="1"/>
          <p:nvPr/>
        </p:nvSpPr>
        <p:spPr>
          <a:xfrm>
            <a:off x="918741" y="1748654"/>
            <a:ext cx="551641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-US" sz="3200" dirty="0">
                <a:solidFill>
                  <a:srgbClr val="183D79"/>
                </a:solidFill>
                <a:latin typeface="Flexo" pitchFamily="2" charset="0"/>
              </a:rPr>
              <a:t>Playwright is an opensource tool built by Microsoft that enables </a:t>
            </a:r>
            <a:r>
              <a:rPr lang="en-US" sz="3200" b="1" dirty="0">
                <a:solidFill>
                  <a:srgbClr val="183D79"/>
                </a:solidFill>
                <a:latin typeface="Flexo" pitchFamily="2" charset="0"/>
              </a:rPr>
              <a:t>reliable end-to-end </a:t>
            </a:r>
            <a:r>
              <a:rPr lang="en-US" sz="3200" b="1" u="sng" dirty="0">
                <a:solidFill>
                  <a:srgbClr val="183D79"/>
                </a:solidFill>
                <a:latin typeface="Flexo" pitchFamily="2" charset="0"/>
              </a:rPr>
              <a:t>UI</a:t>
            </a:r>
            <a:r>
              <a:rPr lang="en-US" sz="3200" b="1" dirty="0">
                <a:solidFill>
                  <a:srgbClr val="183D79"/>
                </a:solidFill>
                <a:latin typeface="Flexo" pitchFamily="2" charset="0"/>
              </a:rPr>
              <a:t> and </a:t>
            </a:r>
            <a:r>
              <a:rPr lang="en-US" sz="3200" b="1" u="sng" dirty="0">
                <a:solidFill>
                  <a:srgbClr val="183D79"/>
                </a:solidFill>
                <a:latin typeface="Flexo" pitchFamily="2" charset="0"/>
              </a:rPr>
              <a:t>API</a:t>
            </a:r>
            <a:r>
              <a:rPr lang="en-US" sz="3200" b="1" dirty="0">
                <a:solidFill>
                  <a:srgbClr val="183D79"/>
                </a:solidFill>
                <a:latin typeface="Flexo" pitchFamily="2" charset="0"/>
              </a:rPr>
              <a:t> testing </a:t>
            </a:r>
            <a:r>
              <a:rPr lang="en-US" sz="3200" dirty="0">
                <a:solidFill>
                  <a:srgbClr val="183D79"/>
                </a:solidFill>
                <a:latin typeface="Flexo" pitchFamily="2" charset="0"/>
              </a:rPr>
              <a:t>for modern web apps. </a:t>
            </a:r>
          </a:p>
        </p:txBody>
      </p:sp>
      <p:grpSp>
        <p:nvGrpSpPr>
          <p:cNvPr id="6" name="Google Shape;290;p33">
            <a:extLst>
              <a:ext uri="{FF2B5EF4-FFF2-40B4-BE49-F238E27FC236}">
                <a16:creationId xmlns:a16="http://schemas.microsoft.com/office/drawing/2014/main" id="{E88CA710-ED41-BA75-EA5D-855526E4677B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7" name="Google Shape;291;p33">
              <a:extLst>
                <a:ext uri="{FF2B5EF4-FFF2-40B4-BE49-F238E27FC236}">
                  <a16:creationId xmlns:a16="http://schemas.microsoft.com/office/drawing/2014/main" id="{D226E19B-C612-F9B2-9F81-D3A2D924966F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2;p33">
              <a:extLst>
                <a:ext uri="{FF2B5EF4-FFF2-40B4-BE49-F238E27FC236}">
                  <a16:creationId xmlns:a16="http://schemas.microsoft.com/office/drawing/2014/main" id="{18ECFDBB-6B08-65B8-4416-482DA1B5D3B8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3;p33">
              <a:extLst>
                <a:ext uri="{FF2B5EF4-FFF2-40B4-BE49-F238E27FC236}">
                  <a16:creationId xmlns:a16="http://schemas.microsoft.com/office/drawing/2014/main" id="{EA2336F6-1408-FF66-9070-04A5AB04E82C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4;p33">
              <a:extLst>
                <a:ext uri="{FF2B5EF4-FFF2-40B4-BE49-F238E27FC236}">
                  <a16:creationId xmlns:a16="http://schemas.microsoft.com/office/drawing/2014/main" id="{4A006219-0989-98D3-1132-3F33D7120429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5;p33">
              <a:extLst>
                <a:ext uri="{FF2B5EF4-FFF2-40B4-BE49-F238E27FC236}">
                  <a16:creationId xmlns:a16="http://schemas.microsoft.com/office/drawing/2014/main" id="{3065857A-2857-CE73-EE29-D64BBFA63E55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6;p33">
              <a:extLst>
                <a:ext uri="{FF2B5EF4-FFF2-40B4-BE49-F238E27FC236}">
                  <a16:creationId xmlns:a16="http://schemas.microsoft.com/office/drawing/2014/main" id="{8612EEC9-027B-31EF-77D8-88DF40690F47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7;p33">
              <a:extLst>
                <a:ext uri="{FF2B5EF4-FFF2-40B4-BE49-F238E27FC236}">
                  <a16:creationId xmlns:a16="http://schemas.microsoft.com/office/drawing/2014/main" id="{2819C864-0CC3-9488-D4C6-18B6D478695E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8;p33">
              <a:extLst>
                <a:ext uri="{FF2B5EF4-FFF2-40B4-BE49-F238E27FC236}">
                  <a16:creationId xmlns:a16="http://schemas.microsoft.com/office/drawing/2014/main" id="{6C6C8670-345A-F957-696A-E928911A8F53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9;p33">
              <a:extLst>
                <a:ext uri="{FF2B5EF4-FFF2-40B4-BE49-F238E27FC236}">
                  <a16:creationId xmlns:a16="http://schemas.microsoft.com/office/drawing/2014/main" id="{991EDB47-95C2-0A34-DEC5-91B44479F002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0;p33">
              <a:extLst>
                <a:ext uri="{FF2B5EF4-FFF2-40B4-BE49-F238E27FC236}">
                  <a16:creationId xmlns:a16="http://schemas.microsoft.com/office/drawing/2014/main" id="{F282CEA2-926B-7BF7-1599-2AF63D7A1EAD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1;p33">
              <a:extLst>
                <a:ext uri="{FF2B5EF4-FFF2-40B4-BE49-F238E27FC236}">
                  <a16:creationId xmlns:a16="http://schemas.microsoft.com/office/drawing/2014/main" id="{3F23EE29-CFEB-5516-534A-A7F6E8669F6F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2;p33">
              <a:extLst>
                <a:ext uri="{FF2B5EF4-FFF2-40B4-BE49-F238E27FC236}">
                  <a16:creationId xmlns:a16="http://schemas.microsoft.com/office/drawing/2014/main" id="{0E2A0C29-CC0A-A76A-D5FD-CF281D856928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3;p33">
              <a:extLst>
                <a:ext uri="{FF2B5EF4-FFF2-40B4-BE49-F238E27FC236}">
                  <a16:creationId xmlns:a16="http://schemas.microsoft.com/office/drawing/2014/main" id="{27A09AA2-A837-32E9-22CF-2FAE25445B17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4;p33">
              <a:extLst>
                <a:ext uri="{FF2B5EF4-FFF2-40B4-BE49-F238E27FC236}">
                  <a16:creationId xmlns:a16="http://schemas.microsoft.com/office/drawing/2014/main" id="{5D4F16B9-D273-55B4-0E87-8F191FB2147B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05;p33">
              <a:extLst>
                <a:ext uri="{FF2B5EF4-FFF2-40B4-BE49-F238E27FC236}">
                  <a16:creationId xmlns:a16="http://schemas.microsoft.com/office/drawing/2014/main" id="{38F0B85D-89A6-E4B2-1F16-DC1A72DF9199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06;p33">
              <a:extLst>
                <a:ext uri="{FF2B5EF4-FFF2-40B4-BE49-F238E27FC236}">
                  <a16:creationId xmlns:a16="http://schemas.microsoft.com/office/drawing/2014/main" id="{EE82B115-B5C5-9617-36C4-CB404A689FEA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07;p33">
              <a:extLst>
                <a:ext uri="{FF2B5EF4-FFF2-40B4-BE49-F238E27FC236}">
                  <a16:creationId xmlns:a16="http://schemas.microsoft.com/office/drawing/2014/main" id="{CFB9EF23-D282-1331-819F-88AEA1EDC4E6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08;p33">
              <a:extLst>
                <a:ext uri="{FF2B5EF4-FFF2-40B4-BE49-F238E27FC236}">
                  <a16:creationId xmlns:a16="http://schemas.microsoft.com/office/drawing/2014/main" id="{9C888483-023C-8A20-2B37-D3C2F5ADB4F0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09;p33">
              <a:extLst>
                <a:ext uri="{FF2B5EF4-FFF2-40B4-BE49-F238E27FC236}">
                  <a16:creationId xmlns:a16="http://schemas.microsoft.com/office/drawing/2014/main" id="{F9D884DB-FCE4-9DA6-1759-D099AED92ABB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0;p33">
              <a:extLst>
                <a:ext uri="{FF2B5EF4-FFF2-40B4-BE49-F238E27FC236}">
                  <a16:creationId xmlns:a16="http://schemas.microsoft.com/office/drawing/2014/main" id="{4270D823-4C5A-BF21-A3B2-D19749170EEC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1;p33">
              <a:extLst>
                <a:ext uri="{FF2B5EF4-FFF2-40B4-BE49-F238E27FC236}">
                  <a16:creationId xmlns:a16="http://schemas.microsoft.com/office/drawing/2014/main" id="{77CF161C-2AFC-DD2D-453D-84A7FB8660DC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2;p33">
              <a:extLst>
                <a:ext uri="{FF2B5EF4-FFF2-40B4-BE49-F238E27FC236}">
                  <a16:creationId xmlns:a16="http://schemas.microsoft.com/office/drawing/2014/main" id="{1107ED39-7D7F-EC70-D292-8AD507CC7ED0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3;p33">
              <a:extLst>
                <a:ext uri="{FF2B5EF4-FFF2-40B4-BE49-F238E27FC236}">
                  <a16:creationId xmlns:a16="http://schemas.microsoft.com/office/drawing/2014/main" id="{E075279A-AFB3-4225-261C-5FA6C8FE44BC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4;p33">
              <a:extLst>
                <a:ext uri="{FF2B5EF4-FFF2-40B4-BE49-F238E27FC236}">
                  <a16:creationId xmlns:a16="http://schemas.microsoft.com/office/drawing/2014/main" id="{2C2627C0-6E64-7412-AA2B-5EAB3A2C7EEF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5;p33">
              <a:extLst>
                <a:ext uri="{FF2B5EF4-FFF2-40B4-BE49-F238E27FC236}">
                  <a16:creationId xmlns:a16="http://schemas.microsoft.com/office/drawing/2014/main" id="{7B76A1CA-33AD-85BF-7BB3-694D2CED8B22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6;p33">
              <a:extLst>
                <a:ext uri="{FF2B5EF4-FFF2-40B4-BE49-F238E27FC236}">
                  <a16:creationId xmlns:a16="http://schemas.microsoft.com/office/drawing/2014/main" id="{A3F7FB40-4B7E-4F91-B092-BF4978813005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7;p33">
              <a:extLst>
                <a:ext uri="{FF2B5EF4-FFF2-40B4-BE49-F238E27FC236}">
                  <a16:creationId xmlns:a16="http://schemas.microsoft.com/office/drawing/2014/main" id="{344E7F77-F05D-C2EC-4917-5A3920D1838C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18;p33">
              <a:extLst>
                <a:ext uri="{FF2B5EF4-FFF2-40B4-BE49-F238E27FC236}">
                  <a16:creationId xmlns:a16="http://schemas.microsoft.com/office/drawing/2014/main" id="{787149DA-EA70-5198-D784-21197145B892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55D6F2D-6580-9156-67CB-3050232C3F56}"/>
              </a:ext>
            </a:extLst>
          </p:cNvPr>
          <p:cNvSpPr txBox="1"/>
          <p:nvPr/>
        </p:nvSpPr>
        <p:spPr>
          <a:xfrm>
            <a:off x="1157198" y="625491"/>
            <a:ext cx="9736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3FC3F5"/>
                </a:solidFill>
                <a:latin typeface="Flexo" pitchFamily="2" charset="0"/>
              </a:rPr>
              <a:t>What is Playwright?</a:t>
            </a:r>
          </a:p>
        </p:txBody>
      </p:sp>
      <p:pic>
        <p:nvPicPr>
          <p:cNvPr id="37" name="Picture 2">
            <a:extLst>
              <a:ext uri="{FF2B5EF4-FFF2-40B4-BE49-F238E27FC236}">
                <a16:creationId xmlns:a16="http://schemas.microsoft.com/office/drawing/2014/main" id="{E130444B-B190-BE9D-CE6B-92213EE5C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308369" y="4926852"/>
            <a:ext cx="7306239" cy="146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242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Google Shape;289;p33">
            <a:extLst>
              <a:ext uri="{FF2B5EF4-FFF2-40B4-BE49-F238E27FC236}">
                <a16:creationId xmlns:a16="http://schemas.microsoft.com/office/drawing/2014/main" id="{77E8BE7C-0E8A-A40C-86F1-D2406F7A936C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" name="Google Shape;290;p33">
            <a:extLst>
              <a:ext uri="{FF2B5EF4-FFF2-40B4-BE49-F238E27FC236}">
                <a16:creationId xmlns:a16="http://schemas.microsoft.com/office/drawing/2014/main" id="{394FE816-5FC0-18C4-886B-B258F770E4FA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6" name="Google Shape;291;p33">
              <a:extLst>
                <a:ext uri="{FF2B5EF4-FFF2-40B4-BE49-F238E27FC236}">
                  <a16:creationId xmlns:a16="http://schemas.microsoft.com/office/drawing/2014/main" id="{C4037891-9F34-79A9-D1DF-B35B8E7ADBB7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92;p33">
              <a:extLst>
                <a:ext uri="{FF2B5EF4-FFF2-40B4-BE49-F238E27FC236}">
                  <a16:creationId xmlns:a16="http://schemas.microsoft.com/office/drawing/2014/main" id="{B0BC2DE7-AF98-7F67-0F3D-1580131C6EC4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3;p33">
              <a:extLst>
                <a:ext uri="{FF2B5EF4-FFF2-40B4-BE49-F238E27FC236}">
                  <a16:creationId xmlns:a16="http://schemas.microsoft.com/office/drawing/2014/main" id="{CA0659C0-0816-3151-32D3-1CA3AC60FDF5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4;p33">
              <a:extLst>
                <a:ext uri="{FF2B5EF4-FFF2-40B4-BE49-F238E27FC236}">
                  <a16:creationId xmlns:a16="http://schemas.microsoft.com/office/drawing/2014/main" id="{367809D2-0202-9E06-5681-71A06927197C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5;p33">
              <a:extLst>
                <a:ext uri="{FF2B5EF4-FFF2-40B4-BE49-F238E27FC236}">
                  <a16:creationId xmlns:a16="http://schemas.microsoft.com/office/drawing/2014/main" id="{BA7334B9-548B-70EE-6F02-E9A52048BA4E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6;p33">
              <a:extLst>
                <a:ext uri="{FF2B5EF4-FFF2-40B4-BE49-F238E27FC236}">
                  <a16:creationId xmlns:a16="http://schemas.microsoft.com/office/drawing/2014/main" id="{5C573679-FAED-5B74-DEEA-0B4ED08DE51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7;p33">
              <a:extLst>
                <a:ext uri="{FF2B5EF4-FFF2-40B4-BE49-F238E27FC236}">
                  <a16:creationId xmlns:a16="http://schemas.microsoft.com/office/drawing/2014/main" id="{24AAA812-7F4E-0B3D-A517-E87305C3F2CF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8;p33">
              <a:extLst>
                <a:ext uri="{FF2B5EF4-FFF2-40B4-BE49-F238E27FC236}">
                  <a16:creationId xmlns:a16="http://schemas.microsoft.com/office/drawing/2014/main" id="{EBAB9996-191C-DDC4-48EB-4A72DE0479EC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9;p33">
              <a:extLst>
                <a:ext uri="{FF2B5EF4-FFF2-40B4-BE49-F238E27FC236}">
                  <a16:creationId xmlns:a16="http://schemas.microsoft.com/office/drawing/2014/main" id="{F6D3313D-D152-8300-A8D2-5647E8E63A9F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0;p33">
              <a:extLst>
                <a:ext uri="{FF2B5EF4-FFF2-40B4-BE49-F238E27FC236}">
                  <a16:creationId xmlns:a16="http://schemas.microsoft.com/office/drawing/2014/main" id="{DDA19FBA-5E95-5B94-40F3-CF96508B9EB8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1;p33">
              <a:extLst>
                <a:ext uri="{FF2B5EF4-FFF2-40B4-BE49-F238E27FC236}">
                  <a16:creationId xmlns:a16="http://schemas.microsoft.com/office/drawing/2014/main" id="{5F40C445-9DDD-DD40-BF4E-39D7288BFCD0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2;p33">
              <a:extLst>
                <a:ext uri="{FF2B5EF4-FFF2-40B4-BE49-F238E27FC236}">
                  <a16:creationId xmlns:a16="http://schemas.microsoft.com/office/drawing/2014/main" id="{99611709-5136-FED0-1DBB-D95F529E2ADB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3;p33">
              <a:extLst>
                <a:ext uri="{FF2B5EF4-FFF2-40B4-BE49-F238E27FC236}">
                  <a16:creationId xmlns:a16="http://schemas.microsoft.com/office/drawing/2014/main" id="{0D506794-B597-0C17-EDE8-603D9805C608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4;p33">
              <a:extLst>
                <a:ext uri="{FF2B5EF4-FFF2-40B4-BE49-F238E27FC236}">
                  <a16:creationId xmlns:a16="http://schemas.microsoft.com/office/drawing/2014/main" id="{BFBFA45B-6C61-0D9C-4D34-6F3C0945E6E6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5;p33">
              <a:extLst>
                <a:ext uri="{FF2B5EF4-FFF2-40B4-BE49-F238E27FC236}">
                  <a16:creationId xmlns:a16="http://schemas.microsoft.com/office/drawing/2014/main" id="{2053F06D-42E2-4277-8C7B-6F1F55448DC3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06;p33">
              <a:extLst>
                <a:ext uri="{FF2B5EF4-FFF2-40B4-BE49-F238E27FC236}">
                  <a16:creationId xmlns:a16="http://schemas.microsoft.com/office/drawing/2014/main" id="{BD543B67-D20A-763D-D955-1DA4A83A7272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07;p33">
              <a:extLst>
                <a:ext uri="{FF2B5EF4-FFF2-40B4-BE49-F238E27FC236}">
                  <a16:creationId xmlns:a16="http://schemas.microsoft.com/office/drawing/2014/main" id="{72334F66-0E8B-FEB5-1A71-10E2C141EE5F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08;p33">
              <a:extLst>
                <a:ext uri="{FF2B5EF4-FFF2-40B4-BE49-F238E27FC236}">
                  <a16:creationId xmlns:a16="http://schemas.microsoft.com/office/drawing/2014/main" id="{2EFC21BE-98C3-2CF5-B25D-E28358B123A2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09;p33">
              <a:extLst>
                <a:ext uri="{FF2B5EF4-FFF2-40B4-BE49-F238E27FC236}">
                  <a16:creationId xmlns:a16="http://schemas.microsoft.com/office/drawing/2014/main" id="{0A74B89E-5C55-51E4-7BAE-D3543D81D488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10;p33">
              <a:extLst>
                <a:ext uri="{FF2B5EF4-FFF2-40B4-BE49-F238E27FC236}">
                  <a16:creationId xmlns:a16="http://schemas.microsoft.com/office/drawing/2014/main" id="{00DC76A2-0B86-08AB-6417-6D7216FB5BE3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1;p33">
              <a:extLst>
                <a:ext uri="{FF2B5EF4-FFF2-40B4-BE49-F238E27FC236}">
                  <a16:creationId xmlns:a16="http://schemas.microsoft.com/office/drawing/2014/main" id="{100B5DF9-46D2-9A23-2F1F-B171CEB71737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2;p33">
              <a:extLst>
                <a:ext uri="{FF2B5EF4-FFF2-40B4-BE49-F238E27FC236}">
                  <a16:creationId xmlns:a16="http://schemas.microsoft.com/office/drawing/2014/main" id="{A99BAAFB-BD88-2BC5-3B59-304A4CBE7CF9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3;p33">
              <a:extLst>
                <a:ext uri="{FF2B5EF4-FFF2-40B4-BE49-F238E27FC236}">
                  <a16:creationId xmlns:a16="http://schemas.microsoft.com/office/drawing/2014/main" id="{8A1F5CB8-A8DE-B07C-F5AF-000CB32D83B2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4;p33">
              <a:extLst>
                <a:ext uri="{FF2B5EF4-FFF2-40B4-BE49-F238E27FC236}">
                  <a16:creationId xmlns:a16="http://schemas.microsoft.com/office/drawing/2014/main" id="{1BB83C4D-78CB-ED70-4A7D-51B9F80DAA82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5;p33">
              <a:extLst>
                <a:ext uri="{FF2B5EF4-FFF2-40B4-BE49-F238E27FC236}">
                  <a16:creationId xmlns:a16="http://schemas.microsoft.com/office/drawing/2014/main" id="{7C1F6121-466B-BF0B-00C2-3407E76213DE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6;p33">
              <a:extLst>
                <a:ext uri="{FF2B5EF4-FFF2-40B4-BE49-F238E27FC236}">
                  <a16:creationId xmlns:a16="http://schemas.microsoft.com/office/drawing/2014/main" id="{43057EA2-A65D-7671-3085-C8DBFF2FFADB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7;p33">
              <a:extLst>
                <a:ext uri="{FF2B5EF4-FFF2-40B4-BE49-F238E27FC236}">
                  <a16:creationId xmlns:a16="http://schemas.microsoft.com/office/drawing/2014/main" id="{9AC0089D-7476-C32F-B23F-61376D9438E6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8;p33">
              <a:extLst>
                <a:ext uri="{FF2B5EF4-FFF2-40B4-BE49-F238E27FC236}">
                  <a16:creationId xmlns:a16="http://schemas.microsoft.com/office/drawing/2014/main" id="{375CAED7-8385-4BB4-AA74-D81D23A0BF82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C328B177-9E27-8D30-15C3-1443E25A56B0}"/>
              </a:ext>
            </a:extLst>
          </p:cNvPr>
          <p:cNvSpPr txBox="1"/>
          <p:nvPr/>
        </p:nvSpPr>
        <p:spPr>
          <a:xfrm>
            <a:off x="1157198" y="625491"/>
            <a:ext cx="9736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3FC3F5"/>
                </a:solidFill>
                <a:latin typeface="Flexo" pitchFamily="2" charset="0"/>
              </a:rPr>
              <a:t>What is Playwright?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0E6EE2-FE21-5C81-E234-05FFD0C5FF4D}"/>
              </a:ext>
            </a:extLst>
          </p:cNvPr>
          <p:cNvSpPr txBox="1"/>
          <p:nvPr/>
        </p:nvSpPr>
        <p:spPr>
          <a:xfrm>
            <a:off x="852846" y="1461651"/>
            <a:ext cx="6223458" cy="4965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50K ⭐️’s on GitHub</a:t>
            </a:r>
          </a:p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~Monthly Release Cycle</a:t>
            </a:r>
          </a:p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TypeScript, JavaScript, Python, .NET, Java (Ruby/Go Community)</a:t>
            </a:r>
          </a:p>
          <a:p>
            <a:pPr marL="457200" lvl="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Closer to Selenium WebDriver than Cypress </a:t>
            </a:r>
          </a:p>
          <a:p>
            <a:pPr marL="914400" lvl="1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83D79"/>
                </a:solidFill>
                <a:latin typeface="Flexo" pitchFamily="2" charset="0"/>
              </a:rPr>
              <a:t>An out-of-process automation driver that is not limited by the scope of in-page JavaScript execution.</a:t>
            </a:r>
          </a:p>
          <a:p>
            <a:pPr marL="45720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83D79"/>
                </a:solidFill>
                <a:latin typeface="Flexo" pitchFamily="2" charset="0"/>
              </a:rPr>
              <a:t>Built-in Test Runner (TS/JS only)</a:t>
            </a:r>
          </a:p>
        </p:txBody>
      </p:sp>
    </p:spTree>
    <p:extLst>
      <p:ext uri="{BB962C8B-B14F-4D97-AF65-F5344CB8AC3E}">
        <p14:creationId xmlns:p14="http://schemas.microsoft.com/office/powerpoint/2010/main" val="228401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08E34C5-5B12-522B-7D32-6B706D0192AD}"/>
              </a:ext>
            </a:extLst>
          </p:cNvPr>
          <p:cNvSpPr txBox="1"/>
          <p:nvPr/>
        </p:nvSpPr>
        <p:spPr>
          <a:xfrm>
            <a:off x="-108211" y="2647313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bg1"/>
                </a:solidFill>
                <a:latin typeface="Flexo" pitchFamily="2" charset="0"/>
              </a:rPr>
              <a:t>Tilled’s</a:t>
            </a:r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 CI/CD Pipeline</a:t>
            </a:r>
          </a:p>
        </p:txBody>
      </p:sp>
    </p:spTree>
    <p:extLst>
      <p:ext uri="{BB962C8B-B14F-4D97-AF65-F5344CB8AC3E}">
        <p14:creationId xmlns:p14="http://schemas.microsoft.com/office/powerpoint/2010/main" val="3293225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6DE679-6DF9-926A-917D-F12967E00F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4644"/>
          <a:stretch/>
        </p:blipFill>
        <p:spPr>
          <a:xfrm>
            <a:off x="1176644" y="1012068"/>
            <a:ext cx="4749880" cy="4649163"/>
          </a:xfrm>
          <a:custGeom>
            <a:avLst/>
            <a:gdLst/>
            <a:ahLst/>
            <a:cxnLst/>
            <a:rect l="l" t="t" r="r" b="b"/>
            <a:pathLst>
              <a:path w="4749880" h="4649163">
                <a:moveTo>
                  <a:pt x="2718236" y="0"/>
                </a:moveTo>
                <a:cubicBezTo>
                  <a:pt x="3030546" y="0"/>
                  <a:pt x="3317985" y="62532"/>
                  <a:pt x="3572705" y="185687"/>
                </a:cubicBezTo>
                <a:cubicBezTo>
                  <a:pt x="3811423" y="301196"/>
                  <a:pt x="4021090" y="469790"/>
                  <a:pt x="4195896" y="686689"/>
                </a:cubicBezTo>
                <a:cubicBezTo>
                  <a:pt x="4553158" y="1130148"/>
                  <a:pt x="4749880" y="1760356"/>
                  <a:pt x="4749880" y="2461272"/>
                </a:cubicBezTo>
                <a:cubicBezTo>
                  <a:pt x="4749880" y="2740917"/>
                  <a:pt x="4673739" y="2965354"/>
                  <a:pt x="4503111" y="3189047"/>
                </a:cubicBezTo>
                <a:cubicBezTo>
                  <a:pt x="4324634" y="3423040"/>
                  <a:pt x="4056458" y="3638559"/>
                  <a:pt x="3772486" y="3866711"/>
                </a:cubicBezTo>
                <a:cubicBezTo>
                  <a:pt x="3720094" y="3908754"/>
                  <a:pt x="3665970" y="3952283"/>
                  <a:pt x="3611846" y="3996342"/>
                </a:cubicBezTo>
                <a:cubicBezTo>
                  <a:pt x="3127378" y="4390647"/>
                  <a:pt x="2773787" y="4649163"/>
                  <a:pt x="2291868" y="4649163"/>
                </a:cubicBezTo>
                <a:cubicBezTo>
                  <a:pt x="1557573" y="4649163"/>
                  <a:pt x="1037534" y="4331830"/>
                  <a:pt x="553065" y="3588023"/>
                </a:cubicBezTo>
                <a:cubicBezTo>
                  <a:pt x="489666" y="3490667"/>
                  <a:pt x="427693" y="3402125"/>
                  <a:pt x="367759" y="3316553"/>
                </a:cubicBezTo>
                <a:cubicBezTo>
                  <a:pt x="119358" y="2961743"/>
                  <a:pt x="0" y="2777225"/>
                  <a:pt x="0" y="2461272"/>
                </a:cubicBezTo>
                <a:cubicBezTo>
                  <a:pt x="0" y="2147549"/>
                  <a:pt x="74815" y="1837646"/>
                  <a:pt x="222205" y="1540167"/>
                </a:cubicBezTo>
                <a:cubicBezTo>
                  <a:pt x="366434" y="1249162"/>
                  <a:pt x="572635" y="982790"/>
                  <a:pt x="835001" y="748690"/>
                </a:cubicBezTo>
                <a:cubicBezTo>
                  <a:pt x="1092881" y="518520"/>
                  <a:pt x="1399176" y="328694"/>
                  <a:pt x="1720966" y="199806"/>
                </a:cubicBezTo>
                <a:cubicBezTo>
                  <a:pt x="2051418" y="67205"/>
                  <a:pt x="2387070" y="0"/>
                  <a:pt x="2718236" y="0"/>
                </a:cubicBezTo>
                <a:close/>
              </a:path>
            </a:pathLst>
          </a:cu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3C5DE15C-400F-64AA-7819-118A4C67A4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" r="6644" b="-2"/>
          <a:stretch/>
        </p:blipFill>
        <p:spPr bwMode="auto">
          <a:xfrm>
            <a:off x="6577467" y="1073427"/>
            <a:ext cx="4790724" cy="4419318"/>
          </a:xfrm>
          <a:custGeom>
            <a:avLst/>
            <a:gdLst/>
            <a:ahLst/>
            <a:cxnLst/>
            <a:rect l="l" t="t" r="r" b="b"/>
            <a:pathLst>
              <a:path w="4790724" h="4419318">
                <a:moveTo>
                  <a:pt x="2049114" y="0"/>
                </a:moveTo>
                <a:cubicBezTo>
                  <a:pt x="2383128" y="0"/>
                  <a:pt x="2721666" y="63883"/>
                  <a:pt x="3054960" y="189928"/>
                </a:cubicBezTo>
                <a:cubicBezTo>
                  <a:pt x="3379517" y="312444"/>
                  <a:pt x="3688445" y="492886"/>
                  <a:pt x="3948543" y="711677"/>
                </a:cubicBezTo>
                <a:cubicBezTo>
                  <a:pt x="4213165" y="934203"/>
                  <a:pt x="4421139" y="1187406"/>
                  <a:pt x="4566608" y="1464024"/>
                </a:cubicBezTo>
                <a:cubicBezTo>
                  <a:pt x="4715266" y="1746796"/>
                  <a:pt x="4790724" y="2041379"/>
                  <a:pt x="4790724" y="2339591"/>
                </a:cubicBezTo>
                <a:cubicBezTo>
                  <a:pt x="4790724" y="2639925"/>
                  <a:pt x="4670339" y="2815320"/>
                  <a:pt x="4419803" y="3152589"/>
                </a:cubicBezTo>
                <a:cubicBezTo>
                  <a:pt x="4359353" y="3233931"/>
                  <a:pt x="4296847" y="3318096"/>
                  <a:pt x="4232903" y="3410638"/>
                </a:cubicBezTo>
                <a:cubicBezTo>
                  <a:pt x="3744268" y="4117673"/>
                  <a:pt x="3219758" y="4419318"/>
                  <a:pt x="2479148" y="4419318"/>
                </a:cubicBezTo>
                <a:cubicBezTo>
                  <a:pt x="1993086" y="4419318"/>
                  <a:pt x="1636454" y="4173582"/>
                  <a:pt x="1147820" y="3798771"/>
                </a:cubicBezTo>
                <a:cubicBezTo>
                  <a:pt x="1093231" y="3756891"/>
                  <a:pt x="1038641" y="3715513"/>
                  <a:pt x="985799" y="3675549"/>
                </a:cubicBezTo>
                <a:cubicBezTo>
                  <a:pt x="699385" y="3458676"/>
                  <a:pt x="428903" y="3253812"/>
                  <a:pt x="248892" y="3031387"/>
                </a:cubicBezTo>
                <a:cubicBezTo>
                  <a:pt x="76796" y="2818753"/>
                  <a:pt x="0" y="2605411"/>
                  <a:pt x="0" y="2339591"/>
                </a:cubicBezTo>
                <a:cubicBezTo>
                  <a:pt x="0" y="1673328"/>
                  <a:pt x="198414" y="1074276"/>
                  <a:pt x="558748" y="652741"/>
                </a:cubicBezTo>
                <a:cubicBezTo>
                  <a:pt x="735057" y="446564"/>
                  <a:pt x="946527" y="286306"/>
                  <a:pt x="1187298" y="176507"/>
                </a:cubicBezTo>
                <a:cubicBezTo>
                  <a:pt x="1444208" y="59441"/>
                  <a:pt x="1734119" y="0"/>
                  <a:pt x="204911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24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340E8A-502C-CCC0-0F1E-55B2B5DDC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454" y="181933"/>
            <a:ext cx="5652476" cy="62223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17B79D-8EDA-64D8-FEF8-2D340BF21F6E}"/>
              </a:ext>
            </a:extLst>
          </p:cNvPr>
          <p:cNvSpPr txBox="1"/>
          <p:nvPr/>
        </p:nvSpPr>
        <p:spPr>
          <a:xfrm>
            <a:off x="-478602" y="1517755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Front End</a:t>
            </a:r>
          </a:p>
          <a:p>
            <a:pPr algn="ctr"/>
            <a:r>
              <a:rPr lang="en-US" sz="6000" b="1" dirty="0" err="1">
                <a:solidFill>
                  <a:srgbClr val="3FC3F5"/>
                </a:solidFill>
                <a:latin typeface="Flexo" pitchFamily="2" charset="0"/>
              </a:rPr>
              <a:t>hawkeye</a:t>
            </a:r>
            <a:endParaRPr lang="en-US" sz="6000" b="1" dirty="0">
              <a:solidFill>
                <a:srgbClr val="3FC3F5"/>
              </a:solidFill>
              <a:latin typeface="Flexo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CB6DB16-7F6C-091F-3F05-D7A06F81D5DD}"/>
              </a:ext>
            </a:extLst>
          </p:cNvPr>
          <p:cNvSpPr/>
          <p:nvPr/>
        </p:nvSpPr>
        <p:spPr>
          <a:xfrm>
            <a:off x="1515240" y="3380722"/>
            <a:ext cx="1977498" cy="185901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Periodic Table of Elements - Iron Fe Sticker for Sale by Serge Averbukh">
            <a:extLst>
              <a:ext uri="{FF2B5EF4-FFF2-40B4-BE49-F238E27FC236}">
                <a16:creationId xmlns:a16="http://schemas.microsoft.com/office/drawing/2014/main" id="{D2C4B87B-15DF-5A4A-7739-D044B55A6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523" y="3250766"/>
            <a:ext cx="2118931" cy="2118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aura's Birding Blog: Sharp-shinned Hawk eye color">
            <a:extLst>
              <a:ext uri="{FF2B5EF4-FFF2-40B4-BE49-F238E27FC236}">
                <a16:creationId xmlns:a16="http://schemas.microsoft.com/office/drawing/2014/main" id="{DA9AAF89-33F3-A211-BF8D-43BE19B0A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5" r="11616"/>
          <a:stretch/>
        </p:blipFill>
        <p:spPr bwMode="auto">
          <a:xfrm>
            <a:off x="1684588" y="3486863"/>
            <a:ext cx="1638800" cy="164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1035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E47D76-88AD-E6BF-D5AB-D0CCCEFD3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454" y="181933"/>
            <a:ext cx="5652476" cy="62223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9C3913-CBFA-DC30-2F12-85759313A2DA}"/>
              </a:ext>
            </a:extLst>
          </p:cNvPr>
          <p:cNvSpPr txBox="1"/>
          <p:nvPr/>
        </p:nvSpPr>
        <p:spPr>
          <a:xfrm>
            <a:off x="-466728" y="1861944"/>
            <a:ext cx="59651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Exploratory Testing Happens….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703174E-5E3A-F505-15F3-604980AB65C0}"/>
              </a:ext>
            </a:extLst>
          </p:cNvPr>
          <p:cNvSpPr/>
          <p:nvPr/>
        </p:nvSpPr>
        <p:spPr>
          <a:xfrm rot="18621864">
            <a:off x="4779997" y="574421"/>
            <a:ext cx="1436914" cy="320634"/>
          </a:xfrm>
          <a:prstGeom prst="rightArrow">
            <a:avLst/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683AAF41-AECB-947C-07E3-641D65B308A4}"/>
              </a:ext>
            </a:extLst>
          </p:cNvPr>
          <p:cNvSpPr/>
          <p:nvPr/>
        </p:nvSpPr>
        <p:spPr>
          <a:xfrm rot="1647731">
            <a:off x="7172169" y="3428999"/>
            <a:ext cx="1436914" cy="320634"/>
          </a:xfrm>
          <a:prstGeom prst="rightArrow">
            <a:avLst/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DFC50973-97BF-ADB3-B008-28B08438F681}"/>
              </a:ext>
            </a:extLst>
          </p:cNvPr>
          <p:cNvSpPr/>
          <p:nvPr/>
        </p:nvSpPr>
        <p:spPr>
          <a:xfrm rot="7907275">
            <a:off x="8963732" y="1406951"/>
            <a:ext cx="1436914" cy="320634"/>
          </a:xfrm>
          <a:prstGeom prst="rightArrow">
            <a:avLst/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30648D3B-96A5-A6C3-24CC-12C3F9A4CC81}"/>
              </a:ext>
            </a:extLst>
          </p:cNvPr>
          <p:cNvSpPr/>
          <p:nvPr/>
        </p:nvSpPr>
        <p:spPr>
          <a:xfrm rot="10800000">
            <a:off x="9166503" y="553131"/>
            <a:ext cx="1436914" cy="320634"/>
          </a:xfrm>
          <a:prstGeom prst="rightArrow">
            <a:avLst/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AEF396D0-5795-E2B8-3BDF-36A43899150D}"/>
              </a:ext>
            </a:extLst>
          </p:cNvPr>
          <p:cNvSpPr/>
          <p:nvPr/>
        </p:nvSpPr>
        <p:spPr>
          <a:xfrm rot="2001101">
            <a:off x="4512947" y="2859959"/>
            <a:ext cx="999716" cy="320634"/>
          </a:xfrm>
          <a:prstGeom prst="rightArrow">
            <a:avLst>
              <a:gd name="adj1" fmla="val 53441"/>
              <a:gd name="adj2" fmla="val 50000"/>
            </a:avLst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D8E81F9D-7B61-1E28-0C82-92AF250AD4D5}"/>
              </a:ext>
            </a:extLst>
          </p:cNvPr>
          <p:cNvSpPr/>
          <p:nvPr/>
        </p:nvSpPr>
        <p:spPr>
          <a:xfrm rot="19040209">
            <a:off x="4704866" y="5119032"/>
            <a:ext cx="999716" cy="320634"/>
          </a:xfrm>
          <a:prstGeom prst="rightArrow">
            <a:avLst>
              <a:gd name="adj1" fmla="val 53441"/>
              <a:gd name="adj2" fmla="val 50000"/>
            </a:avLst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F8EC16B3-679B-8329-F41B-53B8EA06A241}"/>
              </a:ext>
            </a:extLst>
          </p:cNvPr>
          <p:cNvSpPr/>
          <p:nvPr/>
        </p:nvSpPr>
        <p:spPr>
          <a:xfrm>
            <a:off x="7072604" y="5735986"/>
            <a:ext cx="999716" cy="320634"/>
          </a:xfrm>
          <a:prstGeom prst="rightArrow">
            <a:avLst>
              <a:gd name="adj1" fmla="val 53441"/>
              <a:gd name="adj2" fmla="val 50000"/>
            </a:avLst>
          </a:prstGeom>
          <a:solidFill>
            <a:srgbClr val="FFC000"/>
          </a:solidFill>
          <a:ln>
            <a:solidFill>
              <a:srgbClr val="183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76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65409" y="1873166"/>
            <a:ext cx="59651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The 'New Tool On The Block' Playwright!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pic>
        <p:nvPicPr>
          <p:cNvPr id="6" name="Picture 2" descr="The NKOTB, Boyz II Men, and 98 Degrees tour brings the heat to the Yum!  Center June 24 | New kids on the block, New kids, Nkotb">
            <a:extLst>
              <a:ext uri="{FF2B5EF4-FFF2-40B4-BE49-F238E27FC236}">
                <a16:creationId xmlns:a16="http://schemas.microsoft.com/office/drawing/2014/main" id="{D21F5845-6664-0A98-F863-2AF72B315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698" y="105932"/>
            <a:ext cx="4690980" cy="639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DC966D4-5B09-D352-C249-586DB4DFE7A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031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9C3913-CBFA-DC30-2F12-85759313A2DA}"/>
              </a:ext>
            </a:extLst>
          </p:cNvPr>
          <p:cNvSpPr txBox="1"/>
          <p:nvPr/>
        </p:nvSpPr>
        <p:spPr>
          <a:xfrm>
            <a:off x="420567" y="2413334"/>
            <a:ext cx="50007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Birdwatching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6EB1C1-3C03-EA6E-0AA0-1AB9D13CE6D3}"/>
              </a:ext>
            </a:extLst>
          </p:cNvPr>
          <p:cNvSpPr/>
          <p:nvPr/>
        </p:nvSpPr>
        <p:spPr>
          <a:xfrm>
            <a:off x="5421310" y="544009"/>
            <a:ext cx="5943694" cy="57699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029DB99-1A47-EB20-CDC2-52BFF23DF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310" y="486134"/>
            <a:ext cx="5855910" cy="588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451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9C3913-CBFA-DC30-2F12-85759313A2DA}"/>
              </a:ext>
            </a:extLst>
          </p:cNvPr>
          <p:cNvSpPr txBox="1"/>
          <p:nvPr/>
        </p:nvSpPr>
        <p:spPr>
          <a:xfrm>
            <a:off x="388388" y="622055"/>
            <a:ext cx="50007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Test Results and Reporting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6EB1C1-3C03-EA6E-0AA0-1AB9D13CE6D3}"/>
              </a:ext>
            </a:extLst>
          </p:cNvPr>
          <p:cNvSpPr/>
          <p:nvPr/>
        </p:nvSpPr>
        <p:spPr>
          <a:xfrm>
            <a:off x="5421310" y="544009"/>
            <a:ext cx="5943694" cy="57699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A7863E-24E7-3834-041B-88F9495AD5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697"/>
          <a:stretch/>
        </p:blipFill>
        <p:spPr>
          <a:xfrm>
            <a:off x="1564973" y="3728492"/>
            <a:ext cx="2711932" cy="2286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AA944D-2703-E69C-0AB0-A9BE623CA6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9131" y="544009"/>
            <a:ext cx="5943694" cy="34753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28FB4A-6DA2-A7E0-5A4F-97B4A571912A}"/>
              </a:ext>
            </a:extLst>
          </p:cNvPr>
          <p:cNvSpPr txBox="1"/>
          <p:nvPr/>
        </p:nvSpPr>
        <p:spPr>
          <a:xfrm>
            <a:off x="5421310" y="4374996"/>
            <a:ext cx="59436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21 Automation Runs June 5th</a:t>
            </a:r>
          </a:p>
        </p:txBody>
      </p:sp>
    </p:spTree>
    <p:extLst>
      <p:ext uri="{BB962C8B-B14F-4D97-AF65-F5344CB8AC3E}">
        <p14:creationId xmlns:p14="http://schemas.microsoft.com/office/powerpoint/2010/main" val="3828902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AA1771-D83A-3FDE-873C-90A73C134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786" y="1422239"/>
            <a:ext cx="10074428" cy="9179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FD8D24-59A8-4342-EF01-EB49383DC9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9892" y="2999079"/>
            <a:ext cx="70739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69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D7CBFC-239B-D2B2-8FDB-EA94C435D1BD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IMO Top Playwright Features as of Today</a:t>
            </a:r>
          </a:p>
        </p:txBody>
      </p:sp>
      <p:sp>
        <p:nvSpPr>
          <p:cNvPr id="5" name="Google Shape;134;p5">
            <a:extLst>
              <a:ext uri="{FF2B5EF4-FFF2-40B4-BE49-F238E27FC236}">
                <a16:creationId xmlns:a16="http://schemas.microsoft.com/office/drawing/2014/main" id="{35A0ED99-94E9-EAA4-D2C7-9397F962DB54}"/>
              </a:ext>
            </a:extLst>
          </p:cNvPr>
          <p:cNvSpPr/>
          <p:nvPr/>
        </p:nvSpPr>
        <p:spPr>
          <a:xfrm>
            <a:off x="1286569" y="1195990"/>
            <a:ext cx="10687200" cy="5216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dirty="0">
                <a:solidFill>
                  <a:srgbClr val="2F4065"/>
                </a:solidFill>
                <a:latin typeface="Flexo" pitchFamily="2" charset="0"/>
                <a:hlinkClick r:id="rId4"/>
              </a:rPr>
              <a:t>Reporters</a:t>
            </a:r>
            <a:endParaRPr lang="en-US" sz="3200" dirty="0">
              <a:solidFill>
                <a:srgbClr val="2F4065"/>
              </a:solidFill>
              <a:latin typeface="Flexo" pitchFamily="2" charset="0"/>
            </a:endParaRP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Videos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Retries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Workers (Parallelization)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dirty="0" err="1">
                <a:solidFill>
                  <a:srgbClr val="2F4065"/>
                </a:solidFill>
                <a:latin typeface="Flexo" pitchFamily="2" charset="0"/>
              </a:rPr>
              <a:t>VSCode</a:t>
            </a: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Extension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i="1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UI mode 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Developer Docs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</a:t>
            </a:r>
            <a:r>
              <a:rPr lang="en-US" sz="3200" i="1" dirty="0">
                <a:solidFill>
                  <a:srgbClr val="2F4065"/>
                </a:solidFill>
                <a:latin typeface="Flexo" pitchFamily="2" charset="0"/>
              </a:rPr>
              <a:t>Ability to Run API/UI Regression </a:t>
            </a:r>
          </a:p>
          <a:p>
            <a:pPr marL="1905" lvl="1">
              <a:spcBef>
                <a:spcPts val="600"/>
              </a:spcBef>
              <a:buClr>
                <a:srgbClr val="00ADEE"/>
              </a:buClr>
              <a:buSzPct val="100000"/>
            </a:pPr>
            <a:r>
              <a:rPr lang="en-US" sz="3200" i="1" dirty="0">
                <a:solidFill>
                  <a:srgbClr val="2F4065"/>
                </a:solidFill>
                <a:latin typeface="Flexo" pitchFamily="2" charset="0"/>
              </a:rPr>
              <a:t>Tests In the Same Framework</a:t>
            </a:r>
          </a:p>
          <a:p>
            <a:pPr marL="174625" lvl="1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endParaRPr lang="en-US" sz="3200" dirty="0">
              <a:solidFill>
                <a:srgbClr val="2F4065"/>
              </a:solidFill>
              <a:latin typeface="Flexo" pitchFamily="2" charset="0"/>
            </a:endParaRPr>
          </a:p>
          <a:p>
            <a:pPr lvl="0">
              <a:spcAft>
                <a:spcPts val="1600"/>
              </a:spcAft>
            </a:pPr>
            <a:endParaRPr lang="en-US" sz="3200" dirty="0">
              <a:solidFill>
                <a:srgbClr val="2F4065"/>
              </a:solidFill>
              <a:latin typeface="Flexo" pitchFamily="2" charset="0"/>
            </a:endParaRP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endParaRPr sz="32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A60581-6C88-DE3C-536E-1BEBEDCE0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1038" y="1522602"/>
            <a:ext cx="3945373" cy="413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55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0" name="Google Shape;134;p5">
            <a:extLst>
              <a:ext uri="{FF2B5EF4-FFF2-40B4-BE49-F238E27FC236}">
                <a16:creationId xmlns:a16="http://schemas.microsoft.com/office/drawing/2014/main" id="{21F7ECCA-ACCD-99A8-C65E-C5513605BEDF}"/>
              </a:ext>
            </a:extLst>
          </p:cNvPr>
          <p:cNvSpPr/>
          <p:nvPr/>
        </p:nvSpPr>
        <p:spPr>
          <a:xfrm>
            <a:off x="901700" y="2972338"/>
            <a:ext cx="10687200" cy="1294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600" dirty="0">
                <a:solidFill>
                  <a:srgbClr val="2F4065"/>
                </a:solidFill>
                <a:latin typeface="Flexo" pitchFamily="2" charset="0"/>
              </a:rPr>
              <a:t> Login – UI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600" dirty="0">
                <a:solidFill>
                  <a:srgbClr val="2F4065"/>
                </a:solidFill>
                <a:latin typeface="Flexo" pitchFamily="2" charset="0"/>
              </a:rPr>
              <a:t> Register UI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600" dirty="0">
                <a:solidFill>
                  <a:srgbClr val="2F4065"/>
                </a:solidFill>
                <a:latin typeface="Flexo" pitchFamily="2" charset="0"/>
              </a:rPr>
              <a:t> Delete User Account - API </a:t>
            </a:r>
          </a:p>
        </p:txBody>
      </p:sp>
      <p:sp>
        <p:nvSpPr>
          <p:cNvPr id="11" name="Google Shape;289;p33">
            <a:extLst>
              <a:ext uri="{FF2B5EF4-FFF2-40B4-BE49-F238E27FC236}">
                <a16:creationId xmlns:a16="http://schemas.microsoft.com/office/drawing/2014/main" id="{B8CE6C60-79A1-CF1B-8CB0-F92904D5A844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" name="Google Shape;290;p33">
            <a:extLst>
              <a:ext uri="{FF2B5EF4-FFF2-40B4-BE49-F238E27FC236}">
                <a16:creationId xmlns:a16="http://schemas.microsoft.com/office/drawing/2014/main" id="{42749EEE-7ACE-1354-E076-72EA91800AB8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13" name="Google Shape;291;p33">
              <a:extLst>
                <a:ext uri="{FF2B5EF4-FFF2-40B4-BE49-F238E27FC236}">
                  <a16:creationId xmlns:a16="http://schemas.microsoft.com/office/drawing/2014/main" id="{FF429FE4-7709-111A-0B30-3C3A8C7CEF12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2;p33">
              <a:extLst>
                <a:ext uri="{FF2B5EF4-FFF2-40B4-BE49-F238E27FC236}">
                  <a16:creationId xmlns:a16="http://schemas.microsoft.com/office/drawing/2014/main" id="{9B2416AF-265D-F4E0-AD00-F687249037AA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3;p33">
              <a:extLst>
                <a:ext uri="{FF2B5EF4-FFF2-40B4-BE49-F238E27FC236}">
                  <a16:creationId xmlns:a16="http://schemas.microsoft.com/office/drawing/2014/main" id="{FD4B8429-9FE2-9CC3-3F22-9C4451BCFDAD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4;p33">
              <a:extLst>
                <a:ext uri="{FF2B5EF4-FFF2-40B4-BE49-F238E27FC236}">
                  <a16:creationId xmlns:a16="http://schemas.microsoft.com/office/drawing/2014/main" id="{32A7F38E-8035-0B4C-7F2E-B018A850A7E1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95;p33">
              <a:extLst>
                <a:ext uri="{FF2B5EF4-FFF2-40B4-BE49-F238E27FC236}">
                  <a16:creationId xmlns:a16="http://schemas.microsoft.com/office/drawing/2014/main" id="{E3C1C0EF-9467-ECC9-0BC9-388B08F4509A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6;p33">
              <a:extLst>
                <a:ext uri="{FF2B5EF4-FFF2-40B4-BE49-F238E27FC236}">
                  <a16:creationId xmlns:a16="http://schemas.microsoft.com/office/drawing/2014/main" id="{3B16A17A-5F23-1E3E-6362-918AAD35E03F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7;p33">
              <a:extLst>
                <a:ext uri="{FF2B5EF4-FFF2-40B4-BE49-F238E27FC236}">
                  <a16:creationId xmlns:a16="http://schemas.microsoft.com/office/drawing/2014/main" id="{6D43A965-3146-04DC-5D2F-1E7C5FC6913D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8;p33">
              <a:extLst>
                <a:ext uri="{FF2B5EF4-FFF2-40B4-BE49-F238E27FC236}">
                  <a16:creationId xmlns:a16="http://schemas.microsoft.com/office/drawing/2014/main" id="{119CAC6F-131B-4C81-BDF6-2C0AFCD0665E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9;p33">
              <a:extLst>
                <a:ext uri="{FF2B5EF4-FFF2-40B4-BE49-F238E27FC236}">
                  <a16:creationId xmlns:a16="http://schemas.microsoft.com/office/drawing/2014/main" id="{316D4FC1-E88C-0010-2687-EAEFF62B4AB6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00;p33">
              <a:extLst>
                <a:ext uri="{FF2B5EF4-FFF2-40B4-BE49-F238E27FC236}">
                  <a16:creationId xmlns:a16="http://schemas.microsoft.com/office/drawing/2014/main" id="{4FE46861-B824-924F-91FB-B221126F33D8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01;p33">
              <a:extLst>
                <a:ext uri="{FF2B5EF4-FFF2-40B4-BE49-F238E27FC236}">
                  <a16:creationId xmlns:a16="http://schemas.microsoft.com/office/drawing/2014/main" id="{20AC7AAB-0BE1-7A54-3DAF-7CF2BF680736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02;p33">
              <a:extLst>
                <a:ext uri="{FF2B5EF4-FFF2-40B4-BE49-F238E27FC236}">
                  <a16:creationId xmlns:a16="http://schemas.microsoft.com/office/drawing/2014/main" id="{4F757237-E735-D1E8-445C-C3C033C4DD9F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03;p33">
              <a:extLst>
                <a:ext uri="{FF2B5EF4-FFF2-40B4-BE49-F238E27FC236}">
                  <a16:creationId xmlns:a16="http://schemas.microsoft.com/office/drawing/2014/main" id="{EDF7B285-F086-2F39-0421-2223A3E77A01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04;p33">
              <a:extLst>
                <a:ext uri="{FF2B5EF4-FFF2-40B4-BE49-F238E27FC236}">
                  <a16:creationId xmlns:a16="http://schemas.microsoft.com/office/drawing/2014/main" id="{25543A39-1875-8BE7-A74C-8D4F31DFC1A2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05;p33">
              <a:extLst>
                <a:ext uri="{FF2B5EF4-FFF2-40B4-BE49-F238E27FC236}">
                  <a16:creationId xmlns:a16="http://schemas.microsoft.com/office/drawing/2014/main" id="{6AE48AE2-ADF5-237B-F8F2-3D225A9622E0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06;p33">
              <a:extLst>
                <a:ext uri="{FF2B5EF4-FFF2-40B4-BE49-F238E27FC236}">
                  <a16:creationId xmlns:a16="http://schemas.microsoft.com/office/drawing/2014/main" id="{3943ABAB-2F22-624E-B12E-BEED2511CD79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7;p33">
              <a:extLst>
                <a:ext uri="{FF2B5EF4-FFF2-40B4-BE49-F238E27FC236}">
                  <a16:creationId xmlns:a16="http://schemas.microsoft.com/office/drawing/2014/main" id="{3903E2C3-A6A7-4696-A5A9-0B89774B3F16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8;p33">
              <a:extLst>
                <a:ext uri="{FF2B5EF4-FFF2-40B4-BE49-F238E27FC236}">
                  <a16:creationId xmlns:a16="http://schemas.microsoft.com/office/drawing/2014/main" id="{ECF1E927-C271-D51C-3DF4-20E2042FE976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09;p33">
              <a:extLst>
                <a:ext uri="{FF2B5EF4-FFF2-40B4-BE49-F238E27FC236}">
                  <a16:creationId xmlns:a16="http://schemas.microsoft.com/office/drawing/2014/main" id="{13DD02B5-E1C1-AD98-95D4-1DFC76D1C9E5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0;p33">
              <a:extLst>
                <a:ext uri="{FF2B5EF4-FFF2-40B4-BE49-F238E27FC236}">
                  <a16:creationId xmlns:a16="http://schemas.microsoft.com/office/drawing/2014/main" id="{FA1C0C5E-4C18-25EB-17CC-7DE0044AD8A5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1;p33">
              <a:extLst>
                <a:ext uri="{FF2B5EF4-FFF2-40B4-BE49-F238E27FC236}">
                  <a16:creationId xmlns:a16="http://schemas.microsoft.com/office/drawing/2014/main" id="{CABB2F85-C3CF-90F3-7FD7-3B44DA015089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2;p33">
              <a:extLst>
                <a:ext uri="{FF2B5EF4-FFF2-40B4-BE49-F238E27FC236}">
                  <a16:creationId xmlns:a16="http://schemas.microsoft.com/office/drawing/2014/main" id="{B4E96638-0933-5460-A997-566396152A78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13;p33">
              <a:extLst>
                <a:ext uri="{FF2B5EF4-FFF2-40B4-BE49-F238E27FC236}">
                  <a16:creationId xmlns:a16="http://schemas.microsoft.com/office/drawing/2014/main" id="{DB14C3EE-39E2-CC16-48E3-41A3082A0084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14;p33">
              <a:extLst>
                <a:ext uri="{FF2B5EF4-FFF2-40B4-BE49-F238E27FC236}">
                  <a16:creationId xmlns:a16="http://schemas.microsoft.com/office/drawing/2014/main" id="{1AD02FAF-06EA-6529-B1F5-0240B7CFCC81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15;p33">
              <a:extLst>
                <a:ext uri="{FF2B5EF4-FFF2-40B4-BE49-F238E27FC236}">
                  <a16:creationId xmlns:a16="http://schemas.microsoft.com/office/drawing/2014/main" id="{D0EEF913-8EBC-C47B-3962-5AF7266E9A4C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16;p33">
              <a:extLst>
                <a:ext uri="{FF2B5EF4-FFF2-40B4-BE49-F238E27FC236}">
                  <a16:creationId xmlns:a16="http://schemas.microsoft.com/office/drawing/2014/main" id="{5A977D59-90F4-D59B-B3BF-F6B9A5541A0F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17;p33">
              <a:extLst>
                <a:ext uri="{FF2B5EF4-FFF2-40B4-BE49-F238E27FC236}">
                  <a16:creationId xmlns:a16="http://schemas.microsoft.com/office/drawing/2014/main" id="{2DA57EF1-9254-1695-0E44-0DF2B8CD9718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18;p33">
              <a:extLst>
                <a:ext uri="{FF2B5EF4-FFF2-40B4-BE49-F238E27FC236}">
                  <a16:creationId xmlns:a16="http://schemas.microsoft.com/office/drawing/2014/main" id="{369AC743-9720-60D3-4B87-3DE9AAB68B0C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58BBFFE8-BFAA-0EEA-5289-5028C535DE35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Overview of a Spec (Playwright Test Runner)</a:t>
            </a:r>
          </a:p>
        </p:txBody>
      </p:sp>
    </p:spTree>
    <p:extLst>
      <p:ext uri="{BB962C8B-B14F-4D97-AF65-F5344CB8AC3E}">
        <p14:creationId xmlns:p14="http://schemas.microsoft.com/office/powerpoint/2010/main" val="10333434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8A5732-C3DC-7D01-D90E-25246ACA2979}"/>
              </a:ext>
            </a:extLst>
          </p:cNvPr>
          <p:cNvSpPr txBox="1"/>
          <p:nvPr/>
        </p:nvSpPr>
        <p:spPr>
          <a:xfrm>
            <a:off x="646614" y="2863872"/>
            <a:ext cx="46265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dirty="0">
                <a:solidFill>
                  <a:srgbClr val="3FC3F5"/>
                </a:solidFill>
                <a:latin typeface="Flexo" pitchFamily="2" charset="0"/>
              </a:rPr>
              <a:t>DEMO</a:t>
            </a:r>
          </a:p>
        </p:txBody>
      </p:sp>
      <p:grpSp>
        <p:nvGrpSpPr>
          <p:cNvPr id="5" name="Google Shape;168;p26">
            <a:extLst>
              <a:ext uri="{FF2B5EF4-FFF2-40B4-BE49-F238E27FC236}">
                <a16:creationId xmlns:a16="http://schemas.microsoft.com/office/drawing/2014/main" id="{756DE17C-5629-0379-3DA1-2DC1C542E941}"/>
              </a:ext>
            </a:extLst>
          </p:cNvPr>
          <p:cNvGrpSpPr/>
          <p:nvPr/>
        </p:nvGrpSpPr>
        <p:grpSpPr>
          <a:xfrm>
            <a:off x="6992026" y="1532250"/>
            <a:ext cx="5011568" cy="4809645"/>
            <a:chOff x="3512637" y="-432878"/>
            <a:chExt cx="5312241" cy="5098203"/>
          </a:xfrm>
        </p:grpSpPr>
        <p:sp>
          <p:nvSpPr>
            <p:cNvPr id="6" name="Google Shape;169;p26">
              <a:extLst>
                <a:ext uri="{FF2B5EF4-FFF2-40B4-BE49-F238E27FC236}">
                  <a16:creationId xmlns:a16="http://schemas.microsoft.com/office/drawing/2014/main" id="{6C972B2C-6BAE-7DFE-4A5C-FC5B23C3B9D1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0;p26">
              <a:extLst>
                <a:ext uri="{FF2B5EF4-FFF2-40B4-BE49-F238E27FC236}">
                  <a16:creationId xmlns:a16="http://schemas.microsoft.com/office/drawing/2014/main" id="{AE20905F-4205-0886-A726-DB9F68B08748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1;p26">
              <a:extLst>
                <a:ext uri="{FF2B5EF4-FFF2-40B4-BE49-F238E27FC236}">
                  <a16:creationId xmlns:a16="http://schemas.microsoft.com/office/drawing/2014/main" id="{82699326-6F4E-4A18-9B44-772CB469FA4C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2;p26">
              <a:extLst>
                <a:ext uri="{FF2B5EF4-FFF2-40B4-BE49-F238E27FC236}">
                  <a16:creationId xmlns:a16="http://schemas.microsoft.com/office/drawing/2014/main" id="{A74BBB35-9166-5133-96E3-446A09A22947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3;p26">
              <a:extLst>
                <a:ext uri="{FF2B5EF4-FFF2-40B4-BE49-F238E27FC236}">
                  <a16:creationId xmlns:a16="http://schemas.microsoft.com/office/drawing/2014/main" id="{0759F266-FF24-6AE8-282A-7CF500DD9D09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4;p26">
              <a:extLst>
                <a:ext uri="{FF2B5EF4-FFF2-40B4-BE49-F238E27FC236}">
                  <a16:creationId xmlns:a16="http://schemas.microsoft.com/office/drawing/2014/main" id="{D4968ABD-DF3B-C0FA-7B6C-615DA7DABC6B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5;p26">
              <a:extLst>
                <a:ext uri="{FF2B5EF4-FFF2-40B4-BE49-F238E27FC236}">
                  <a16:creationId xmlns:a16="http://schemas.microsoft.com/office/drawing/2014/main" id="{C02E634C-17E4-2AEC-3AEE-CB2436B435B6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76;p26">
              <a:extLst>
                <a:ext uri="{FF2B5EF4-FFF2-40B4-BE49-F238E27FC236}">
                  <a16:creationId xmlns:a16="http://schemas.microsoft.com/office/drawing/2014/main" id="{5A8A65F5-072F-A960-89B3-236B8EF72073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77;p26">
              <a:extLst>
                <a:ext uri="{FF2B5EF4-FFF2-40B4-BE49-F238E27FC236}">
                  <a16:creationId xmlns:a16="http://schemas.microsoft.com/office/drawing/2014/main" id="{69A2AE8A-3F1A-36C8-10C3-E325CF1FD618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8;p26">
              <a:extLst>
                <a:ext uri="{FF2B5EF4-FFF2-40B4-BE49-F238E27FC236}">
                  <a16:creationId xmlns:a16="http://schemas.microsoft.com/office/drawing/2014/main" id="{47DDD7C1-1005-06FC-A5C6-D06C04ADA6C1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9;p26">
              <a:extLst>
                <a:ext uri="{FF2B5EF4-FFF2-40B4-BE49-F238E27FC236}">
                  <a16:creationId xmlns:a16="http://schemas.microsoft.com/office/drawing/2014/main" id="{E90AD3D3-725E-6075-6307-6CC5BA61BA68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0;p26">
              <a:extLst>
                <a:ext uri="{FF2B5EF4-FFF2-40B4-BE49-F238E27FC236}">
                  <a16:creationId xmlns:a16="http://schemas.microsoft.com/office/drawing/2014/main" id="{5E065FD7-E1AD-C22C-4F22-F3AB36CB73A6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1;p26">
              <a:extLst>
                <a:ext uri="{FF2B5EF4-FFF2-40B4-BE49-F238E27FC236}">
                  <a16:creationId xmlns:a16="http://schemas.microsoft.com/office/drawing/2014/main" id="{C2AD9338-2589-7C64-5188-5B8AF60157AC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2;p26">
              <a:extLst>
                <a:ext uri="{FF2B5EF4-FFF2-40B4-BE49-F238E27FC236}">
                  <a16:creationId xmlns:a16="http://schemas.microsoft.com/office/drawing/2014/main" id="{1A1D3AE7-E291-D433-BF52-E22DB5EF8B8D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3;p26">
              <a:extLst>
                <a:ext uri="{FF2B5EF4-FFF2-40B4-BE49-F238E27FC236}">
                  <a16:creationId xmlns:a16="http://schemas.microsoft.com/office/drawing/2014/main" id="{6D5EDBD9-36FC-1E77-B800-080D471E2368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4;p26">
              <a:extLst>
                <a:ext uri="{FF2B5EF4-FFF2-40B4-BE49-F238E27FC236}">
                  <a16:creationId xmlns:a16="http://schemas.microsoft.com/office/drawing/2014/main" id="{0CC32BDD-F891-DC6F-A0B6-66B62EEB012E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5;p26">
              <a:extLst>
                <a:ext uri="{FF2B5EF4-FFF2-40B4-BE49-F238E27FC236}">
                  <a16:creationId xmlns:a16="http://schemas.microsoft.com/office/drawing/2014/main" id="{4885AEB2-5074-7E19-328C-E4276EE6FA94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6;p26">
              <a:extLst>
                <a:ext uri="{FF2B5EF4-FFF2-40B4-BE49-F238E27FC236}">
                  <a16:creationId xmlns:a16="http://schemas.microsoft.com/office/drawing/2014/main" id="{5EC1C186-88FB-6A52-C202-B54F09D07A6E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7;p26">
              <a:extLst>
                <a:ext uri="{FF2B5EF4-FFF2-40B4-BE49-F238E27FC236}">
                  <a16:creationId xmlns:a16="http://schemas.microsoft.com/office/drawing/2014/main" id="{282824C3-93B9-53BE-BE3B-2533CD670CA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8;p26">
              <a:extLst>
                <a:ext uri="{FF2B5EF4-FFF2-40B4-BE49-F238E27FC236}">
                  <a16:creationId xmlns:a16="http://schemas.microsoft.com/office/drawing/2014/main" id="{BF5C959A-4890-E252-18C8-B384EF6BAC44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9;p26">
              <a:extLst>
                <a:ext uri="{FF2B5EF4-FFF2-40B4-BE49-F238E27FC236}">
                  <a16:creationId xmlns:a16="http://schemas.microsoft.com/office/drawing/2014/main" id="{10F60A09-B64B-5DC8-63E8-73023368097D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0;p26">
              <a:extLst>
                <a:ext uri="{FF2B5EF4-FFF2-40B4-BE49-F238E27FC236}">
                  <a16:creationId xmlns:a16="http://schemas.microsoft.com/office/drawing/2014/main" id="{FE6A7D78-8FAB-7E9B-022C-E1E2BB40BC69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1;p26">
              <a:extLst>
                <a:ext uri="{FF2B5EF4-FFF2-40B4-BE49-F238E27FC236}">
                  <a16:creationId xmlns:a16="http://schemas.microsoft.com/office/drawing/2014/main" id="{63D38CF9-1F85-DA0B-6051-481740E833D0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2;p26">
              <a:extLst>
                <a:ext uri="{FF2B5EF4-FFF2-40B4-BE49-F238E27FC236}">
                  <a16:creationId xmlns:a16="http://schemas.microsoft.com/office/drawing/2014/main" id="{3ED41186-559B-BEA6-0D7B-50389099B97A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3;p26">
              <a:extLst>
                <a:ext uri="{FF2B5EF4-FFF2-40B4-BE49-F238E27FC236}">
                  <a16:creationId xmlns:a16="http://schemas.microsoft.com/office/drawing/2014/main" id="{C396A5CB-23DA-2F50-9DD6-4D4E8327DE7C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4;p26">
              <a:extLst>
                <a:ext uri="{FF2B5EF4-FFF2-40B4-BE49-F238E27FC236}">
                  <a16:creationId xmlns:a16="http://schemas.microsoft.com/office/drawing/2014/main" id="{17B0CA6C-B2B6-BC0F-4B70-70E037DF12BB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5;p26">
              <a:extLst>
                <a:ext uri="{FF2B5EF4-FFF2-40B4-BE49-F238E27FC236}">
                  <a16:creationId xmlns:a16="http://schemas.microsoft.com/office/drawing/2014/main" id="{6265E691-2A5D-2E3C-FA8A-DCC5E60FE810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96;p26">
              <a:extLst>
                <a:ext uri="{FF2B5EF4-FFF2-40B4-BE49-F238E27FC236}">
                  <a16:creationId xmlns:a16="http://schemas.microsoft.com/office/drawing/2014/main" id="{8EE9CF77-EE91-141E-38A2-AF309827B68A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7;p26">
              <a:extLst>
                <a:ext uri="{FF2B5EF4-FFF2-40B4-BE49-F238E27FC236}">
                  <a16:creationId xmlns:a16="http://schemas.microsoft.com/office/drawing/2014/main" id="{BCAD98E9-8FE5-6D6E-22A2-13562A251B31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8;p26">
              <a:extLst>
                <a:ext uri="{FF2B5EF4-FFF2-40B4-BE49-F238E27FC236}">
                  <a16:creationId xmlns:a16="http://schemas.microsoft.com/office/drawing/2014/main" id="{A52DAF0C-77FB-18A8-D3C4-D6486AFB24DE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9;p26">
              <a:extLst>
                <a:ext uri="{FF2B5EF4-FFF2-40B4-BE49-F238E27FC236}">
                  <a16:creationId xmlns:a16="http://schemas.microsoft.com/office/drawing/2014/main" id="{ABDF28F9-06CE-3431-F5DF-C270B0BF0B1D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00;p26">
              <a:extLst>
                <a:ext uri="{FF2B5EF4-FFF2-40B4-BE49-F238E27FC236}">
                  <a16:creationId xmlns:a16="http://schemas.microsoft.com/office/drawing/2014/main" id="{6BE014D3-CB94-8821-2836-78CBBF8EA1A9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01;p26">
              <a:extLst>
                <a:ext uri="{FF2B5EF4-FFF2-40B4-BE49-F238E27FC236}">
                  <a16:creationId xmlns:a16="http://schemas.microsoft.com/office/drawing/2014/main" id="{7CA50BFB-E645-EEA0-A14B-A0D11F18AB52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02;p26">
              <a:extLst>
                <a:ext uri="{FF2B5EF4-FFF2-40B4-BE49-F238E27FC236}">
                  <a16:creationId xmlns:a16="http://schemas.microsoft.com/office/drawing/2014/main" id="{943C5058-7A0C-A22D-2BD1-68F27AEB95C1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03;p26">
              <a:extLst>
                <a:ext uri="{FF2B5EF4-FFF2-40B4-BE49-F238E27FC236}">
                  <a16:creationId xmlns:a16="http://schemas.microsoft.com/office/drawing/2014/main" id="{9D8BB284-B936-2220-3522-5FF9B5E64EE7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04;p26">
              <a:extLst>
                <a:ext uri="{FF2B5EF4-FFF2-40B4-BE49-F238E27FC236}">
                  <a16:creationId xmlns:a16="http://schemas.microsoft.com/office/drawing/2014/main" id="{541CF5BF-2A73-EF70-248A-704AC0EA2364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05;p26">
              <a:extLst>
                <a:ext uri="{FF2B5EF4-FFF2-40B4-BE49-F238E27FC236}">
                  <a16:creationId xmlns:a16="http://schemas.microsoft.com/office/drawing/2014/main" id="{4B1C2D14-8795-5205-8A87-D36C047A75A6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06;p26">
              <a:extLst>
                <a:ext uri="{FF2B5EF4-FFF2-40B4-BE49-F238E27FC236}">
                  <a16:creationId xmlns:a16="http://schemas.microsoft.com/office/drawing/2014/main" id="{B25BEB43-8805-96A0-4367-9B20B5EB81D1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7;p26">
              <a:extLst>
                <a:ext uri="{FF2B5EF4-FFF2-40B4-BE49-F238E27FC236}">
                  <a16:creationId xmlns:a16="http://schemas.microsoft.com/office/drawing/2014/main" id="{B283E965-4A69-7048-2CF2-07851C0A9B3E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08;p26">
              <a:extLst>
                <a:ext uri="{FF2B5EF4-FFF2-40B4-BE49-F238E27FC236}">
                  <a16:creationId xmlns:a16="http://schemas.microsoft.com/office/drawing/2014/main" id="{2B63B266-33CB-2254-9D5F-8B8DBF865027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09;p26">
              <a:extLst>
                <a:ext uri="{FF2B5EF4-FFF2-40B4-BE49-F238E27FC236}">
                  <a16:creationId xmlns:a16="http://schemas.microsoft.com/office/drawing/2014/main" id="{668C1FC3-FF02-1766-97CF-723FF00C0101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0;p26">
              <a:extLst>
                <a:ext uri="{FF2B5EF4-FFF2-40B4-BE49-F238E27FC236}">
                  <a16:creationId xmlns:a16="http://schemas.microsoft.com/office/drawing/2014/main" id="{86EA2178-EF17-8A41-A32E-CC7AC705AE5E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1;p26">
              <a:extLst>
                <a:ext uri="{FF2B5EF4-FFF2-40B4-BE49-F238E27FC236}">
                  <a16:creationId xmlns:a16="http://schemas.microsoft.com/office/drawing/2014/main" id="{CAA3F88F-1545-14A7-8720-8F0E3B4BAF1E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2;p26">
              <a:extLst>
                <a:ext uri="{FF2B5EF4-FFF2-40B4-BE49-F238E27FC236}">
                  <a16:creationId xmlns:a16="http://schemas.microsoft.com/office/drawing/2014/main" id="{33AE49F3-5B6E-B1AE-E5F6-24D5B61736C2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3;p26">
              <a:extLst>
                <a:ext uri="{FF2B5EF4-FFF2-40B4-BE49-F238E27FC236}">
                  <a16:creationId xmlns:a16="http://schemas.microsoft.com/office/drawing/2014/main" id="{6C5C80EE-5C38-68CE-C1EA-C6FB554A14DD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4;p26">
              <a:extLst>
                <a:ext uri="{FF2B5EF4-FFF2-40B4-BE49-F238E27FC236}">
                  <a16:creationId xmlns:a16="http://schemas.microsoft.com/office/drawing/2014/main" id="{E26CF265-A865-A44A-0F5E-B8DF28C6FA8D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5;p26">
              <a:extLst>
                <a:ext uri="{FF2B5EF4-FFF2-40B4-BE49-F238E27FC236}">
                  <a16:creationId xmlns:a16="http://schemas.microsoft.com/office/drawing/2014/main" id="{1421BBD2-6607-748D-EBD9-EF8435BF86EA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6;p26">
              <a:extLst>
                <a:ext uri="{FF2B5EF4-FFF2-40B4-BE49-F238E27FC236}">
                  <a16:creationId xmlns:a16="http://schemas.microsoft.com/office/drawing/2014/main" id="{C6941C7F-CFAE-60E0-5F9E-53DE99D7CD25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7;p26">
              <a:extLst>
                <a:ext uri="{FF2B5EF4-FFF2-40B4-BE49-F238E27FC236}">
                  <a16:creationId xmlns:a16="http://schemas.microsoft.com/office/drawing/2014/main" id="{3CB2D8EB-F9CA-19AC-A56A-9766119CE576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8;p26">
              <a:extLst>
                <a:ext uri="{FF2B5EF4-FFF2-40B4-BE49-F238E27FC236}">
                  <a16:creationId xmlns:a16="http://schemas.microsoft.com/office/drawing/2014/main" id="{9A078C72-9459-FD14-D69D-5D1714D48510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9;p26">
              <a:extLst>
                <a:ext uri="{FF2B5EF4-FFF2-40B4-BE49-F238E27FC236}">
                  <a16:creationId xmlns:a16="http://schemas.microsoft.com/office/drawing/2014/main" id="{62D795FF-30E3-1A04-C7B7-2448205E0463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20;p26">
              <a:extLst>
                <a:ext uri="{FF2B5EF4-FFF2-40B4-BE49-F238E27FC236}">
                  <a16:creationId xmlns:a16="http://schemas.microsoft.com/office/drawing/2014/main" id="{47BD143E-2F1B-FEA5-9A52-3E1F532F970E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21;p26">
              <a:extLst>
                <a:ext uri="{FF2B5EF4-FFF2-40B4-BE49-F238E27FC236}">
                  <a16:creationId xmlns:a16="http://schemas.microsoft.com/office/drawing/2014/main" id="{22C53551-5B88-01CE-56BE-D24F86213A82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370541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>
                <a:solidFill>
                  <a:srgbClr val="2A75A8"/>
                </a:solidFill>
                <a:latin typeface="Flexo" pitchFamily="2" charset="0"/>
              </a:rPr>
              <a:t>https://github.com/BMayhew/playwright-demo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>
                <a:solidFill>
                  <a:srgbClr val="2A75A8"/>
                </a:solidFill>
                <a:latin typeface="Flexo" pitchFamily="2" charset="0"/>
              </a:rPr>
              <a:t>@butchmayhew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Google Shape;395;p35">
            <a:extLst>
              <a:ext uri="{FF2B5EF4-FFF2-40B4-BE49-F238E27FC236}">
                <a16:creationId xmlns:a16="http://schemas.microsoft.com/office/drawing/2014/main" id="{0586005B-C947-5DD2-3850-9F71504D42F4}"/>
              </a:ext>
            </a:extLst>
          </p:cNvPr>
          <p:cNvPicPr preferRelativeResize="0"/>
          <p:nvPr/>
        </p:nvPicPr>
        <p:blipFill rotWithShape="1">
          <a:blip r:embed="rId4"/>
          <a:srcRect t="5888"/>
          <a:stretch/>
        </p:blipFill>
        <p:spPr>
          <a:xfrm>
            <a:off x="813461" y="579586"/>
            <a:ext cx="10289968" cy="54887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898374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Google Shape;434;p36">
            <a:extLst>
              <a:ext uri="{FF2B5EF4-FFF2-40B4-BE49-F238E27FC236}">
                <a16:creationId xmlns:a16="http://schemas.microsoft.com/office/drawing/2014/main" id="{FF1C6F5C-6147-2E68-D828-6EFB4ADBF7D0}"/>
              </a:ext>
            </a:extLst>
          </p:cNvPr>
          <p:cNvPicPr preferRelativeResize="0"/>
          <p:nvPr/>
        </p:nvPicPr>
        <p:blipFill rotWithShape="1">
          <a:blip r:embed="rId4"/>
          <a:srcRect t="11680" r="1" b="4052"/>
          <a:stretch/>
        </p:blipFill>
        <p:spPr>
          <a:xfrm>
            <a:off x="1033154" y="489456"/>
            <a:ext cx="9901930" cy="556983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7058034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8A5732-C3DC-7D01-D90E-25246ACA2979}"/>
              </a:ext>
            </a:extLst>
          </p:cNvPr>
          <p:cNvSpPr txBox="1"/>
          <p:nvPr/>
        </p:nvSpPr>
        <p:spPr>
          <a:xfrm>
            <a:off x="646614" y="2863872"/>
            <a:ext cx="46265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dirty="0">
                <a:solidFill>
                  <a:srgbClr val="3FC3F5"/>
                </a:solidFill>
                <a:latin typeface="Flexo" pitchFamily="2" charset="0"/>
              </a:rPr>
              <a:t>DEMO</a:t>
            </a:r>
          </a:p>
        </p:txBody>
      </p:sp>
      <p:grpSp>
        <p:nvGrpSpPr>
          <p:cNvPr id="5" name="Google Shape;168;p26">
            <a:extLst>
              <a:ext uri="{FF2B5EF4-FFF2-40B4-BE49-F238E27FC236}">
                <a16:creationId xmlns:a16="http://schemas.microsoft.com/office/drawing/2014/main" id="{756DE17C-5629-0379-3DA1-2DC1C542E941}"/>
              </a:ext>
            </a:extLst>
          </p:cNvPr>
          <p:cNvGrpSpPr/>
          <p:nvPr/>
        </p:nvGrpSpPr>
        <p:grpSpPr>
          <a:xfrm>
            <a:off x="6992026" y="1532250"/>
            <a:ext cx="5011568" cy="4809645"/>
            <a:chOff x="3512637" y="-432878"/>
            <a:chExt cx="5312241" cy="5098203"/>
          </a:xfrm>
        </p:grpSpPr>
        <p:sp>
          <p:nvSpPr>
            <p:cNvPr id="6" name="Google Shape;169;p26">
              <a:extLst>
                <a:ext uri="{FF2B5EF4-FFF2-40B4-BE49-F238E27FC236}">
                  <a16:creationId xmlns:a16="http://schemas.microsoft.com/office/drawing/2014/main" id="{6C972B2C-6BAE-7DFE-4A5C-FC5B23C3B9D1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0;p26">
              <a:extLst>
                <a:ext uri="{FF2B5EF4-FFF2-40B4-BE49-F238E27FC236}">
                  <a16:creationId xmlns:a16="http://schemas.microsoft.com/office/drawing/2014/main" id="{AE20905F-4205-0886-A726-DB9F68B08748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1;p26">
              <a:extLst>
                <a:ext uri="{FF2B5EF4-FFF2-40B4-BE49-F238E27FC236}">
                  <a16:creationId xmlns:a16="http://schemas.microsoft.com/office/drawing/2014/main" id="{82699326-6F4E-4A18-9B44-772CB469FA4C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2;p26">
              <a:extLst>
                <a:ext uri="{FF2B5EF4-FFF2-40B4-BE49-F238E27FC236}">
                  <a16:creationId xmlns:a16="http://schemas.microsoft.com/office/drawing/2014/main" id="{A74BBB35-9166-5133-96E3-446A09A22947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3;p26">
              <a:extLst>
                <a:ext uri="{FF2B5EF4-FFF2-40B4-BE49-F238E27FC236}">
                  <a16:creationId xmlns:a16="http://schemas.microsoft.com/office/drawing/2014/main" id="{0759F266-FF24-6AE8-282A-7CF500DD9D09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4;p26">
              <a:extLst>
                <a:ext uri="{FF2B5EF4-FFF2-40B4-BE49-F238E27FC236}">
                  <a16:creationId xmlns:a16="http://schemas.microsoft.com/office/drawing/2014/main" id="{D4968ABD-DF3B-C0FA-7B6C-615DA7DABC6B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5;p26">
              <a:extLst>
                <a:ext uri="{FF2B5EF4-FFF2-40B4-BE49-F238E27FC236}">
                  <a16:creationId xmlns:a16="http://schemas.microsoft.com/office/drawing/2014/main" id="{C02E634C-17E4-2AEC-3AEE-CB2436B435B6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76;p26">
              <a:extLst>
                <a:ext uri="{FF2B5EF4-FFF2-40B4-BE49-F238E27FC236}">
                  <a16:creationId xmlns:a16="http://schemas.microsoft.com/office/drawing/2014/main" id="{5A8A65F5-072F-A960-89B3-236B8EF72073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77;p26">
              <a:extLst>
                <a:ext uri="{FF2B5EF4-FFF2-40B4-BE49-F238E27FC236}">
                  <a16:creationId xmlns:a16="http://schemas.microsoft.com/office/drawing/2014/main" id="{69A2AE8A-3F1A-36C8-10C3-E325CF1FD618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8;p26">
              <a:extLst>
                <a:ext uri="{FF2B5EF4-FFF2-40B4-BE49-F238E27FC236}">
                  <a16:creationId xmlns:a16="http://schemas.microsoft.com/office/drawing/2014/main" id="{47DDD7C1-1005-06FC-A5C6-D06C04ADA6C1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9;p26">
              <a:extLst>
                <a:ext uri="{FF2B5EF4-FFF2-40B4-BE49-F238E27FC236}">
                  <a16:creationId xmlns:a16="http://schemas.microsoft.com/office/drawing/2014/main" id="{E90AD3D3-725E-6075-6307-6CC5BA61BA68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0;p26">
              <a:extLst>
                <a:ext uri="{FF2B5EF4-FFF2-40B4-BE49-F238E27FC236}">
                  <a16:creationId xmlns:a16="http://schemas.microsoft.com/office/drawing/2014/main" id="{5E065FD7-E1AD-C22C-4F22-F3AB36CB73A6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1;p26">
              <a:extLst>
                <a:ext uri="{FF2B5EF4-FFF2-40B4-BE49-F238E27FC236}">
                  <a16:creationId xmlns:a16="http://schemas.microsoft.com/office/drawing/2014/main" id="{C2AD9338-2589-7C64-5188-5B8AF60157AC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2;p26">
              <a:extLst>
                <a:ext uri="{FF2B5EF4-FFF2-40B4-BE49-F238E27FC236}">
                  <a16:creationId xmlns:a16="http://schemas.microsoft.com/office/drawing/2014/main" id="{1A1D3AE7-E291-D433-BF52-E22DB5EF8B8D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3;p26">
              <a:extLst>
                <a:ext uri="{FF2B5EF4-FFF2-40B4-BE49-F238E27FC236}">
                  <a16:creationId xmlns:a16="http://schemas.microsoft.com/office/drawing/2014/main" id="{6D5EDBD9-36FC-1E77-B800-080D471E2368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4;p26">
              <a:extLst>
                <a:ext uri="{FF2B5EF4-FFF2-40B4-BE49-F238E27FC236}">
                  <a16:creationId xmlns:a16="http://schemas.microsoft.com/office/drawing/2014/main" id="{0CC32BDD-F891-DC6F-A0B6-66B62EEB012E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5;p26">
              <a:extLst>
                <a:ext uri="{FF2B5EF4-FFF2-40B4-BE49-F238E27FC236}">
                  <a16:creationId xmlns:a16="http://schemas.microsoft.com/office/drawing/2014/main" id="{4885AEB2-5074-7E19-328C-E4276EE6FA94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6;p26">
              <a:extLst>
                <a:ext uri="{FF2B5EF4-FFF2-40B4-BE49-F238E27FC236}">
                  <a16:creationId xmlns:a16="http://schemas.microsoft.com/office/drawing/2014/main" id="{5EC1C186-88FB-6A52-C202-B54F09D07A6E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7;p26">
              <a:extLst>
                <a:ext uri="{FF2B5EF4-FFF2-40B4-BE49-F238E27FC236}">
                  <a16:creationId xmlns:a16="http://schemas.microsoft.com/office/drawing/2014/main" id="{282824C3-93B9-53BE-BE3B-2533CD670CA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8;p26">
              <a:extLst>
                <a:ext uri="{FF2B5EF4-FFF2-40B4-BE49-F238E27FC236}">
                  <a16:creationId xmlns:a16="http://schemas.microsoft.com/office/drawing/2014/main" id="{BF5C959A-4890-E252-18C8-B384EF6BAC44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9;p26">
              <a:extLst>
                <a:ext uri="{FF2B5EF4-FFF2-40B4-BE49-F238E27FC236}">
                  <a16:creationId xmlns:a16="http://schemas.microsoft.com/office/drawing/2014/main" id="{10F60A09-B64B-5DC8-63E8-73023368097D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0;p26">
              <a:extLst>
                <a:ext uri="{FF2B5EF4-FFF2-40B4-BE49-F238E27FC236}">
                  <a16:creationId xmlns:a16="http://schemas.microsoft.com/office/drawing/2014/main" id="{FE6A7D78-8FAB-7E9B-022C-E1E2BB40BC69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1;p26">
              <a:extLst>
                <a:ext uri="{FF2B5EF4-FFF2-40B4-BE49-F238E27FC236}">
                  <a16:creationId xmlns:a16="http://schemas.microsoft.com/office/drawing/2014/main" id="{63D38CF9-1F85-DA0B-6051-481740E833D0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2;p26">
              <a:extLst>
                <a:ext uri="{FF2B5EF4-FFF2-40B4-BE49-F238E27FC236}">
                  <a16:creationId xmlns:a16="http://schemas.microsoft.com/office/drawing/2014/main" id="{3ED41186-559B-BEA6-0D7B-50389099B97A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3;p26">
              <a:extLst>
                <a:ext uri="{FF2B5EF4-FFF2-40B4-BE49-F238E27FC236}">
                  <a16:creationId xmlns:a16="http://schemas.microsoft.com/office/drawing/2014/main" id="{C396A5CB-23DA-2F50-9DD6-4D4E8327DE7C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4;p26">
              <a:extLst>
                <a:ext uri="{FF2B5EF4-FFF2-40B4-BE49-F238E27FC236}">
                  <a16:creationId xmlns:a16="http://schemas.microsoft.com/office/drawing/2014/main" id="{17B0CA6C-B2B6-BC0F-4B70-70E037DF12BB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5;p26">
              <a:extLst>
                <a:ext uri="{FF2B5EF4-FFF2-40B4-BE49-F238E27FC236}">
                  <a16:creationId xmlns:a16="http://schemas.microsoft.com/office/drawing/2014/main" id="{6265E691-2A5D-2E3C-FA8A-DCC5E60FE810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96;p26">
              <a:extLst>
                <a:ext uri="{FF2B5EF4-FFF2-40B4-BE49-F238E27FC236}">
                  <a16:creationId xmlns:a16="http://schemas.microsoft.com/office/drawing/2014/main" id="{8EE9CF77-EE91-141E-38A2-AF309827B68A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7;p26">
              <a:extLst>
                <a:ext uri="{FF2B5EF4-FFF2-40B4-BE49-F238E27FC236}">
                  <a16:creationId xmlns:a16="http://schemas.microsoft.com/office/drawing/2014/main" id="{BCAD98E9-8FE5-6D6E-22A2-13562A251B31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8;p26">
              <a:extLst>
                <a:ext uri="{FF2B5EF4-FFF2-40B4-BE49-F238E27FC236}">
                  <a16:creationId xmlns:a16="http://schemas.microsoft.com/office/drawing/2014/main" id="{A52DAF0C-77FB-18A8-D3C4-D6486AFB24DE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9;p26">
              <a:extLst>
                <a:ext uri="{FF2B5EF4-FFF2-40B4-BE49-F238E27FC236}">
                  <a16:creationId xmlns:a16="http://schemas.microsoft.com/office/drawing/2014/main" id="{ABDF28F9-06CE-3431-F5DF-C270B0BF0B1D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00;p26">
              <a:extLst>
                <a:ext uri="{FF2B5EF4-FFF2-40B4-BE49-F238E27FC236}">
                  <a16:creationId xmlns:a16="http://schemas.microsoft.com/office/drawing/2014/main" id="{6BE014D3-CB94-8821-2836-78CBBF8EA1A9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01;p26">
              <a:extLst>
                <a:ext uri="{FF2B5EF4-FFF2-40B4-BE49-F238E27FC236}">
                  <a16:creationId xmlns:a16="http://schemas.microsoft.com/office/drawing/2014/main" id="{7CA50BFB-E645-EEA0-A14B-A0D11F18AB52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02;p26">
              <a:extLst>
                <a:ext uri="{FF2B5EF4-FFF2-40B4-BE49-F238E27FC236}">
                  <a16:creationId xmlns:a16="http://schemas.microsoft.com/office/drawing/2014/main" id="{943C5058-7A0C-A22D-2BD1-68F27AEB95C1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03;p26">
              <a:extLst>
                <a:ext uri="{FF2B5EF4-FFF2-40B4-BE49-F238E27FC236}">
                  <a16:creationId xmlns:a16="http://schemas.microsoft.com/office/drawing/2014/main" id="{9D8BB284-B936-2220-3522-5FF9B5E64EE7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04;p26">
              <a:extLst>
                <a:ext uri="{FF2B5EF4-FFF2-40B4-BE49-F238E27FC236}">
                  <a16:creationId xmlns:a16="http://schemas.microsoft.com/office/drawing/2014/main" id="{541CF5BF-2A73-EF70-248A-704AC0EA2364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05;p26">
              <a:extLst>
                <a:ext uri="{FF2B5EF4-FFF2-40B4-BE49-F238E27FC236}">
                  <a16:creationId xmlns:a16="http://schemas.microsoft.com/office/drawing/2014/main" id="{4B1C2D14-8795-5205-8A87-D36C047A75A6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06;p26">
              <a:extLst>
                <a:ext uri="{FF2B5EF4-FFF2-40B4-BE49-F238E27FC236}">
                  <a16:creationId xmlns:a16="http://schemas.microsoft.com/office/drawing/2014/main" id="{B25BEB43-8805-96A0-4367-9B20B5EB81D1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7;p26">
              <a:extLst>
                <a:ext uri="{FF2B5EF4-FFF2-40B4-BE49-F238E27FC236}">
                  <a16:creationId xmlns:a16="http://schemas.microsoft.com/office/drawing/2014/main" id="{B283E965-4A69-7048-2CF2-07851C0A9B3E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08;p26">
              <a:extLst>
                <a:ext uri="{FF2B5EF4-FFF2-40B4-BE49-F238E27FC236}">
                  <a16:creationId xmlns:a16="http://schemas.microsoft.com/office/drawing/2014/main" id="{2B63B266-33CB-2254-9D5F-8B8DBF865027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09;p26">
              <a:extLst>
                <a:ext uri="{FF2B5EF4-FFF2-40B4-BE49-F238E27FC236}">
                  <a16:creationId xmlns:a16="http://schemas.microsoft.com/office/drawing/2014/main" id="{668C1FC3-FF02-1766-97CF-723FF00C0101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0;p26">
              <a:extLst>
                <a:ext uri="{FF2B5EF4-FFF2-40B4-BE49-F238E27FC236}">
                  <a16:creationId xmlns:a16="http://schemas.microsoft.com/office/drawing/2014/main" id="{86EA2178-EF17-8A41-A32E-CC7AC705AE5E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1;p26">
              <a:extLst>
                <a:ext uri="{FF2B5EF4-FFF2-40B4-BE49-F238E27FC236}">
                  <a16:creationId xmlns:a16="http://schemas.microsoft.com/office/drawing/2014/main" id="{CAA3F88F-1545-14A7-8720-8F0E3B4BAF1E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2;p26">
              <a:extLst>
                <a:ext uri="{FF2B5EF4-FFF2-40B4-BE49-F238E27FC236}">
                  <a16:creationId xmlns:a16="http://schemas.microsoft.com/office/drawing/2014/main" id="{33AE49F3-5B6E-B1AE-E5F6-24D5B61736C2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3;p26">
              <a:extLst>
                <a:ext uri="{FF2B5EF4-FFF2-40B4-BE49-F238E27FC236}">
                  <a16:creationId xmlns:a16="http://schemas.microsoft.com/office/drawing/2014/main" id="{6C5C80EE-5C38-68CE-C1EA-C6FB554A14DD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4;p26">
              <a:extLst>
                <a:ext uri="{FF2B5EF4-FFF2-40B4-BE49-F238E27FC236}">
                  <a16:creationId xmlns:a16="http://schemas.microsoft.com/office/drawing/2014/main" id="{E26CF265-A865-A44A-0F5E-B8DF28C6FA8D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5;p26">
              <a:extLst>
                <a:ext uri="{FF2B5EF4-FFF2-40B4-BE49-F238E27FC236}">
                  <a16:creationId xmlns:a16="http://schemas.microsoft.com/office/drawing/2014/main" id="{1421BBD2-6607-748D-EBD9-EF8435BF86EA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6;p26">
              <a:extLst>
                <a:ext uri="{FF2B5EF4-FFF2-40B4-BE49-F238E27FC236}">
                  <a16:creationId xmlns:a16="http://schemas.microsoft.com/office/drawing/2014/main" id="{C6941C7F-CFAE-60E0-5F9E-53DE99D7CD25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7;p26">
              <a:extLst>
                <a:ext uri="{FF2B5EF4-FFF2-40B4-BE49-F238E27FC236}">
                  <a16:creationId xmlns:a16="http://schemas.microsoft.com/office/drawing/2014/main" id="{3CB2D8EB-F9CA-19AC-A56A-9766119CE576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8;p26">
              <a:extLst>
                <a:ext uri="{FF2B5EF4-FFF2-40B4-BE49-F238E27FC236}">
                  <a16:creationId xmlns:a16="http://schemas.microsoft.com/office/drawing/2014/main" id="{9A078C72-9459-FD14-D69D-5D1714D48510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9;p26">
              <a:extLst>
                <a:ext uri="{FF2B5EF4-FFF2-40B4-BE49-F238E27FC236}">
                  <a16:creationId xmlns:a16="http://schemas.microsoft.com/office/drawing/2014/main" id="{62D795FF-30E3-1A04-C7B7-2448205E0463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20;p26">
              <a:extLst>
                <a:ext uri="{FF2B5EF4-FFF2-40B4-BE49-F238E27FC236}">
                  <a16:creationId xmlns:a16="http://schemas.microsoft.com/office/drawing/2014/main" id="{47BD143E-2F1B-FEA5-9A52-3E1F532F970E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21;p26">
              <a:extLst>
                <a:ext uri="{FF2B5EF4-FFF2-40B4-BE49-F238E27FC236}">
                  <a16:creationId xmlns:a16="http://schemas.microsoft.com/office/drawing/2014/main" id="{22C53551-5B88-01CE-56BE-D24F86213A82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465835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B49E64-FF9D-3A81-8B0B-AB2E8CA249CD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Automated Testing Great Practices</a:t>
            </a:r>
          </a:p>
        </p:txBody>
      </p:sp>
      <p:sp>
        <p:nvSpPr>
          <p:cNvPr id="5" name="Google Shape;134;p5">
            <a:extLst>
              <a:ext uri="{FF2B5EF4-FFF2-40B4-BE49-F238E27FC236}">
                <a16:creationId xmlns:a16="http://schemas.microsoft.com/office/drawing/2014/main" id="{3D324EB2-0772-38BC-D509-A9B6EC245915}"/>
              </a:ext>
            </a:extLst>
          </p:cNvPr>
          <p:cNvSpPr/>
          <p:nvPr/>
        </p:nvSpPr>
        <p:spPr>
          <a:xfrm>
            <a:off x="752400" y="1836449"/>
            <a:ext cx="10687200" cy="4024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 Write independent automated tests – </a:t>
            </a:r>
            <a:r>
              <a:rPr lang="en-US" sz="2400" i="1" dirty="0">
                <a:solidFill>
                  <a:srgbClr val="2F4065"/>
                </a:solidFill>
                <a:latin typeface="Flexo" pitchFamily="2" charset="0"/>
              </a:rPr>
              <a:t>remove as many dependencies as possible</a:t>
            </a: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, tests shouldn’t share data between themselves</a:t>
            </a:r>
          </a:p>
          <a:p>
            <a:pPr marL="631825" lvl="2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Setup data/state via API calls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Utilize static data when absolutely necessary (make sure there is an easy way to create static data against any new environments)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Leave state the same way you found it (the framework handles this for us)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Create re-usable methods/functions (page object model)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If #1 is true, we can run all tests in parallel </a:t>
            </a:r>
            <a:r>
              <a:rPr lang="en" sz="2400" dirty="0">
                <a:solidFill>
                  <a:srgbClr val="2F4065"/>
                </a:solidFill>
                <a:latin typeface="Flexo" pitchFamily="2" charset="0"/>
              </a:rPr>
              <a:t>🏃💨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" pitchFamily="2" charset="0"/>
              </a:rPr>
              <a:t>Goal of suite is catching regressions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2235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65409" y="1873166"/>
            <a:ext cx="596518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6000" b="1" dirty="0">
              <a:solidFill>
                <a:srgbClr val="3FC3F5"/>
              </a:solidFill>
              <a:latin typeface="Flexo" pitchFamily="2" charset="0"/>
            </a:endParaRPr>
          </a:p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The 'New Tool On The Block' Playwright!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pic>
        <p:nvPicPr>
          <p:cNvPr id="6" name="Picture 2" descr="The NKOTB, Boyz II Men, and 98 Degrees tour brings the heat to the Yum!  Center June 24 | New kids on the block, New kids, Nkotb">
            <a:extLst>
              <a:ext uri="{FF2B5EF4-FFF2-40B4-BE49-F238E27FC236}">
                <a16:creationId xmlns:a16="http://schemas.microsoft.com/office/drawing/2014/main" id="{D21F5845-6664-0A98-F863-2AF72B315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698" y="105932"/>
            <a:ext cx="4690980" cy="639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DC966D4-5B09-D352-C249-586DB4DFE7A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3" name="Google Shape;19;p1" descr="preencoded.png">
            <a:extLst>
              <a:ext uri="{FF2B5EF4-FFF2-40B4-BE49-F238E27FC236}">
                <a16:creationId xmlns:a16="http://schemas.microsoft.com/office/drawing/2014/main" id="{C18DCFD2-01F5-52E3-8D88-E59EAACC474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9598" y="469641"/>
            <a:ext cx="4522187" cy="57751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0;p1">
            <a:extLst>
              <a:ext uri="{FF2B5EF4-FFF2-40B4-BE49-F238E27FC236}">
                <a16:creationId xmlns:a16="http://schemas.microsoft.com/office/drawing/2014/main" id="{D7F666DD-70A0-16BA-C13A-5C81110042D8}"/>
              </a:ext>
            </a:extLst>
          </p:cNvPr>
          <p:cNvSpPr/>
          <p:nvPr/>
        </p:nvSpPr>
        <p:spPr>
          <a:xfrm>
            <a:off x="-748522" y="1419720"/>
            <a:ext cx="8234438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27591"/>
              </a:lnSpc>
              <a:buClr>
                <a:srgbClr val="1A284D"/>
              </a:buClr>
              <a:buSzPts val="6705"/>
            </a:pPr>
            <a:r>
              <a:rPr lang="en-US" sz="4470" b="1" dirty="0">
                <a:solidFill>
                  <a:srgbClr val="1A284D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CTRL + T : </a:t>
            </a:r>
            <a:r>
              <a:rPr lang="en-US" sz="4470" b="1" dirty="0" err="1">
                <a:solidFill>
                  <a:srgbClr val="1A284D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Testathon</a:t>
            </a:r>
            <a:r>
              <a:rPr lang="en-US" sz="4470" b="1" dirty="0">
                <a:solidFill>
                  <a:srgbClr val="1A284D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 2023</a:t>
            </a:r>
            <a:endParaRPr sz="447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09331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5D07A2-F2A0-0ECE-8F06-23E6445A0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424" y="983117"/>
            <a:ext cx="11525151" cy="5370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B89D8A-5E5B-5FF6-9107-AD62E95C319C}"/>
              </a:ext>
            </a:extLst>
          </p:cNvPr>
          <p:cNvSpPr txBox="1"/>
          <p:nvPr/>
        </p:nvSpPr>
        <p:spPr>
          <a:xfrm>
            <a:off x="1762921" y="322678"/>
            <a:ext cx="86661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FC3F5"/>
                </a:solidFill>
                <a:latin typeface="Flexo" pitchFamily="2" charset="0"/>
              </a:rPr>
              <a:t>https://playwrightsolutions.com</a:t>
            </a:r>
          </a:p>
        </p:txBody>
      </p:sp>
    </p:spTree>
    <p:extLst>
      <p:ext uri="{BB962C8B-B14F-4D97-AF65-F5344CB8AC3E}">
        <p14:creationId xmlns:p14="http://schemas.microsoft.com/office/powerpoint/2010/main" val="34883998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55A80E-FFEA-45B8-37DA-FA76EF2700A0}"/>
              </a:ext>
            </a:extLst>
          </p:cNvPr>
          <p:cNvSpPr txBox="1"/>
          <p:nvPr/>
        </p:nvSpPr>
        <p:spPr>
          <a:xfrm>
            <a:off x="86518" y="1294285"/>
            <a:ext cx="5114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3FC3F5"/>
                </a:solidFill>
                <a:latin typeface="Flexo" pitchFamily="2" charset="0"/>
              </a:rPr>
              <a:t>Connect </a:t>
            </a:r>
          </a:p>
          <a:p>
            <a:pPr algn="ctr"/>
            <a:r>
              <a:rPr lang="en-US" sz="5400" b="1" dirty="0">
                <a:solidFill>
                  <a:srgbClr val="3FC3F5"/>
                </a:solidFill>
                <a:latin typeface="Flexo" pitchFamily="2" charset="0"/>
              </a:rPr>
              <a:t>With Me!</a:t>
            </a:r>
          </a:p>
        </p:txBody>
      </p:sp>
      <p:pic>
        <p:nvPicPr>
          <p:cNvPr id="5" name="Picture 4" descr="A picture containing person, indoor, window&#10;&#10;Description automatically generated">
            <a:extLst>
              <a:ext uri="{FF2B5EF4-FFF2-40B4-BE49-F238E27FC236}">
                <a16:creationId xmlns:a16="http://schemas.microsoft.com/office/drawing/2014/main" id="{0D98E5FB-43B7-EF1E-B59D-9FC47A33B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855" y="710069"/>
            <a:ext cx="5437861" cy="54378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1F7464-4CB6-4426-8BC4-E3EE94720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2907" y="3102162"/>
            <a:ext cx="2436829" cy="243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154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5000" y="635000"/>
            <a:ext cx="10922000" cy="558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50400" y="1727200"/>
            <a:ext cx="57150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21000" y="4933950"/>
            <a:ext cx="57150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12900" y="3251200"/>
            <a:ext cx="57150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64850" y="3917950"/>
            <a:ext cx="57150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05350" y="1193800"/>
            <a:ext cx="57150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5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62600" y="1441450"/>
            <a:ext cx="1066800" cy="1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/>
          <p:nvPr/>
        </p:nvSpPr>
        <p:spPr>
          <a:xfrm>
            <a:off x="3200400" y="3359150"/>
            <a:ext cx="5972000" cy="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72500"/>
              </a:lnSpc>
              <a:buClr>
                <a:srgbClr val="FFFFFF"/>
              </a:buClr>
              <a:buSzPts val="6000"/>
            </a:pPr>
            <a:r>
              <a:rPr lang="en-US" sz="4000" b="1">
                <a:solidFill>
                  <a:srgbClr val="FFFFFF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#LambdaTestYourApps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5"/>
          <p:cNvSpPr/>
          <p:nvPr/>
        </p:nvSpPr>
        <p:spPr>
          <a:xfrm>
            <a:off x="4381500" y="3987800"/>
            <a:ext cx="3429000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40000"/>
              </a:lnSpc>
              <a:buClr>
                <a:srgbClr val="FFFFFF"/>
              </a:buClr>
              <a:buSzPts val="2250"/>
            </a:pPr>
            <a:r>
              <a:rPr lang="en-US" sz="1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Your Digital Experience Testing Cloud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5"/>
          <p:cNvSpPr/>
          <p:nvPr/>
        </p:nvSpPr>
        <p:spPr>
          <a:xfrm>
            <a:off x="939800" y="5892800"/>
            <a:ext cx="3220400" cy="2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209999"/>
              </a:lnSpc>
              <a:buClr>
                <a:srgbClr val="FFFFFF"/>
              </a:buClr>
              <a:buSzPts val="1500"/>
            </a:pPr>
            <a:r>
              <a:rPr lang="en-US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www.lambdatest.com | testathon@lambdatest.com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5"/>
          <p:cNvSpPr/>
          <p:nvPr/>
        </p:nvSpPr>
        <p:spPr>
          <a:xfrm>
            <a:off x="8280400" y="5892800"/>
            <a:ext cx="2978200" cy="2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209999"/>
              </a:lnSpc>
              <a:buClr>
                <a:srgbClr val="FFFFFF"/>
              </a:buClr>
              <a:buSzPts val="1500"/>
            </a:pPr>
            <a:r>
              <a:rPr lang="en-US" sz="1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© LambdaTest Confidential. All Rights Reserved.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5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08916" y="6350833"/>
            <a:ext cx="1303872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pic>
        <p:nvPicPr>
          <p:cNvPr id="3" name="Graphic 2" descr="Question Mark with solid fill">
            <a:extLst>
              <a:ext uri="{FF2B5EF4-FFF2-40B4-BE49-F238E27FC236}">
                <a16:creationId xmlns:a16="http://schemas.microsoft.com/office/drawing/2014/main" id="{9A1926E9-941A-8142-1679-FE0CEA7624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21797" y="554797"/>
            <a:ext cx="5748405" cy="574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29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130818" y="2459504"/>
            <a:ext cx="5965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3FC3F5"/>
                </a:solidFill>
                <a:latin typeface="Flexo" pitchFamily="2" charset="0"/>
              </a:rPr>
              <a:t>Playwright Workshop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pic>
        <p:nvPicPr>
          <p:cNvPr id="1026" name="Picture 2" descr="Playwright (@playwrightweb) / Twitter">
            <a:extLst>
              <a:ext uri="{FF2B5EF4-FFF2-40B4-BE49-F238E27FC236}">
                <a16:creationId xmlns:a16="http://schemas.microsoft.com/office/drawing/2014/main" id="{86F5D2FC-8C96-CE76-C873-74FC81F62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414" y="1292210"/>
            <a:ext cx="4246466" cy="424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675EE08-3486-F581-68CC-F1E9642974C4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33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AD3425-D3FF-E927-B8FB-3D19EE273378}"/>
              </a:ext>
            </a:extLst>
          </p:cNvPr>
          <p:cNvSpPr txBox="1"/>
          <p:nvPr/>
        </p:nvSpPr>
        <p:spPr>
          <a:xfrm>
            <a:off x="385188" y="1040258"/>
            <a:ext cx="5114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3FC3F5"/>
                </a:solidFill>
                <a:latin typeface="Flexo" pitchFamily="2" charset="0"/>
              </a:rPr>
              <a:t>HOWDY 👋 I’m</a:t>
            </a:r>
          </a:p>
          <a:p>
            <a:r>
              <a:rPr lang="en-US" sz="5400" b="1" dirty="0">
                <a:solidFill>
                  <a:srgbClr val="3FC3F5"/>
                </a:solidFill>
                <a:latin typeface="Flexo" pitchFamily="2" charset="0"/>
              </a:rPr>
              <a:t>Butch Mayhew</a:t>
            </a:r>
          </a:p>
        </p:txBody>
      </p:sp>
      <p:pic>
        <p:nvPicPr>
          <p:cNvPr id="7" name="Picture 6" descr="A picture containing person, indoor, window&#10;&#10;Description automatically generated">
            <a:extLst>
              <a:ext uri="{FF2B5EF4-FFF2-40B4-BE49-F238E27FC236}">
                <a16:creationId xmlns:a16="http://schemas.microsoft.com/office/drawing/2014/main" id="{8FAD3D68-5BFC-639B-06A3-7E3731243D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835" y="517665"/>
            <a:ext cx="5822670" cy="58226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8368BB-83D6-B349-4B25-F1B301D39C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7547" y="3138738"/>
            <a:ext cx="2436829" cy="243682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280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6BCE25-03B5-B407-41AE-26717FF2E3E6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Things</a:t>
            </a:r>
          </a:p>
        </p:txBody>
      </p:sp>
      <p:pic>
        <p:nvPicPr>
          <p:cNvPr id="11" name="Google Shape;231;p27">
            <a:extLst>
              <a:ext uri="{FF2B5EF4-FFF2-40B4-BE49-F238E27FC236}">
                <a16:creationId xmlns:a16="http://schemas.microsoft.com/office/drawing/2014/main" id="{1BC21CCC-8397-99CB-9134-F92F35732AD6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2326982" y="1240378"/>
            <a:ext cx="7538035" cy="4893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2" descr="Playwright (@playwrightweb) / Twitter">
            <a:extLst>
              <a:ext uri="{FF2B5EF4-FFF2-40B4-BE49-F238E27FC236}">
                <a16:creationId xmlns:a16="http://schemas.microsoft.com/office/drawing/2014/main" id="{F9ECC271-4FD1-A918-CBA5-A5C942B5F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8418" y="423985"/>
            <a:ext cx="1143987" cy="114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1279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349061-73E0-B53F-24F2-A7D29BD9546D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</a:t>
            </a:r>
            <a:r>
              <a:rPr lang="en-US" sz="2800" b="1" u="sng" dirty="0">
                <a:solidFill>
                  <a:srgbClr val="3FC3F5"/>
                </a:solidFill>
                <a:highlight>
                  <a:srgbClr val="FFFF00"/>
                </a:highlight>
                <a:latin typeface="Flexo" pitchFamily="2" charset="0"/>
              </a:rPr>
              <a:t>RIGHT</a:t>
            </a:r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 Things</a:t>
            </a:r>
          </a:p>
        </p:txBody>
      </p:sp>
      <p:pic>
        <p:nvPicPr>
          <p:cNvPr id="8" name="Google Shape;231;p27">
            <a:extLst>
              <a:ext uri="{FF2B5EF4-FFF2-40B4-BE49-F238E27FC236}">
                <a16:creationId xmlns:a16="http://schemas.microsoft.com/office/drawing/2014/main" id="{AB9CF411-D6E2-A93D-5C5E-7756D841D8C3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91518F9-E694-0693-7965-309089FE3B9D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4" name="Google Shape;134;p5">
            <a:extLst>
              <a:ext uri="{FF2B5EF4-FFF2-40B4-BE49-F238E27FC236}">
                <a16:creationId xmlns:a16="http://schemas.microsoft.com/office/drawing/2014/main" id="{D43F05BE-A23F-D31A-1B2F-675A075C22C6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410351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EE5784-DDD7-1D17-B6E4-53BDF9B5DD3B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8F942-5EE0-9E64-3DE2-4105083DF6AD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5" name="Google Shape;134;p5">
            <a:extLst>
              <a:ext uri="{FF2B5EF4-FFF2-40B4-BE49-F238E27FC236}">
                <a16:creationId xmlns:a16="http://schemas.microsoft.com/office/drawing/2014/main" id="{25EE06C8-9A45-CC7B-F858-95035C6C504D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 (Http to DB)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 (Dom to DB)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pic>
        <p:nvPicPr>
          <p:cNvPr id="17" name="Google Shape;231;p27">
            <a:extLst>
              <a:ext uri="{FF2B5EF4-FFF2-40B4-BE49-F238E27FC236}">
                <a16:creationId xmlns:a16="http://schemas.microsoft.com/office/drawing/2014/main" id="{803DCB7F-0D35-DD25-0EAB-79F6A62410D6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9034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660A33-5B3B-1A09-7763-BFDFB6550B11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DOM to Database: Visual Task Analysis</a:t>
            </a: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68080DE5-DBDA-B5DF-ECBF-86E42924C2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93" r="926"/>
          <a:stretch/>
        </p:blipFill>
        <p:spPr bwMode="auto">
          <a:xfrm>
            <a:off x="682089" y="1628288"/>
            <a:ext cx="7336496" cy="475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Google Shape;231;p27">
            <a:extLst>
              <a:ext uri="{FF2B5EF4-FFF2-40B4-BE49-F238E27FC236}">
                <a16:creationId xmlns:a16="http://schemas.microsoft.com/office/drawing/2014/main" id="{48A7BC27-7BE1-D5F8-AEC2-D18299127975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0246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65409" y="6502723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/playwright-demo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6E2D74-9AF2-BF38-1DA0-E8D9B6B8F99D}"/>
              </a:ext>
            </a:extLst>
          </p:cNvPr>
          <p:cNvSpPr/>
          <p:nvPr/>
        </p:nvSpPr>
        <p:spPr>
          <a:xfrm>
            <a:off x="10603417" y="6502723"/>
            <a:ext cx="15231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rgbClr val="2A75A8"/>
                </a:solidFill>
                <a:latin typeface="Flexo" pitchFamily="2" charset="0"/>
              </a:rPr>
              <a:t>@</a:t>
            </a:r>
            <a:r>
              <a:rPr lang="en-US" sz="1400" b="1" u="sng" dirty="0" err="1">
                <a:solidFill>
                  <a:srgbClr val="2A75A8"/>
                </a:solidFill>
                <a:latin typeface="Flexo" pitchFamily="2" charset="0"/>
              </a:rPr>
              <a:t>butchmayhew</a:t>
            </a:r>
            <a:endParaRPr lang="en-US" sz="1400" b="1" u="sng" dirty="0">
              <a:solidFill>
                <a:srgbClr val="2A75A8"/>
              </a:solidFill>
              <a:latin typeface="Flex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052418-5EEB-D3E3-4C91-E2780F3DE505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3FC3F5"/>
                </a:solidFill>
                <a:latin typeface="Flexo" pitchFamily="2" charset="0"/>
              </a:rPr>
              <a:t>Automate All the RIGHT Things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9729AE-AFE0-DC33-12B2-CC4A4D5E1FAD}"/>
              </a:ext>
            </a:extLst>
          </p:cNvPr>
          <p:cNvSpPr txBox="1"/>
          <p:nvPr/>
        </p:nvSpPr>
        <p:spPr>
          <a:xfrm>
            <a:off x="601624" y="146669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6" name="Google Shape;134;p5">
            <a:extLst>
              <a:ext uri="{FF2B5EF4-FFF2-40B4-BE49-F238E27FC236}">
                <a16:creationId xmlns:a16="http://schemas.microsoft.com/office/drawing/2014/main" id="{2F4463F6-967A-34EE-CDC1-06462E947CDC}"/>
              </a:ext>
            </a:extLst>
          </p:cNvPr>
          <p:cNvSpPr/>
          <p:nvPr/>
        </p:nvSpPr>
        <p:spPr>
          <a:xfrm>
            <a:off x="815963" y="206309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*Smoke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pic>
        <p:nvPicPr>
          <p:cNvPr id="7" name="Google Shape;231;p27">
            <a:extLst>
              <a:ext uri="{FF2B5EF4-FFF2-40B4-BE49-F238E27FC236}">
                <a16:creationId xmlns:a16="http://schemas.microsoft.com/office/drawing/2014/main" id="{F631747E-07BC-81C7-685E-CF94404A5FC9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53469" y="3037020"/>
            <a:ext cx="4776581" cy="31005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0727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illed Theme">
      <a:dk1>
        <a:srgbClr val="1B2640"/>
      </a:dk1>
      <a:lt1>
        <a:srgbClr val="FFFFFF"/>
      </a:lt1>
      <a:dk2>
        <a:srgbClr val="2C4067"/>
      </a:dk2>
      <a:lt2>
        <a:srgbClr val="EAECF1"/>
      </a:lt2>
      <a:accent1>
        <a:srgbClr val="06A4F0"/>
      </a:accent1>
      <a:accent2>
        <a:srgbClr val="415378"/>
      </a:accent2>
      <a:accent3>
        <a:srgbClr val="566688"/>
      </a:accent3>
      <a:accent4>
        <a:srgbClr val="808DA5"/>
      </a:accent4>
      <a:accent5>
        <a:srgbClr val="BFC6D2"/>
      </a:accent5>
      <a:accent6>
        <a:srgbClr val="EAECF1"/>
      </a:accent6>
      <a:hlink>
        <a:srgbClr val="2D3F67"/>
      </a:hlink>
      <a:folHlink>
        <a:srgbClr val="2C406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1986</TotalTime>
  <Words>1754</Words>
  <Application>Microsoft Macintosh PowerPoint</Application>
  <PresentationFormat>Widescreen</PresentationFormat>
  <Paragraphs>293</Paragraphs>
  <Slides>34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5" baseType="lpstr">
      <vt:lpstr>Arial</vt:lpstr>
      <vt:lpstr>Arial Black</vt:lpstr>
      <vt:lpstr>Calibri</vt:lpstr>
      <vt:lpstr>Calibri Light</vt:lpstr>
      <vt:lpstr>Flexo</vt:lpstr>
      <vt:lpstr>Flexo Black</vt:lpstr>
      <vt:lpstr>Flexo Light</vt:lpstr>
      <vt:lpstr>Inter</vt:lpstr>
      <vt:lpstr>Inter ExtraBold</vt:lpstr>
      <vt:lpstr>Inter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Carly Mellos</dc:creator>
  <cp:lastModifiedBy>Butch Mayhew</cp:lastModifiedBy>
  <cp:revision>64</cp:revision>
  <dcterms:created xsi:type="dcterms:W3CDTF">2021-07-14T14:18:39Z</dcterms:created>
  <dcterms:modified xsi:type="dcterms:W3CDTF">2023-06-06T06:20:32Z</dcterms:modified>
</cp:coreProperties>
</file>